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80" r:id="rId2"/>
    <p:sldMasterId id="2147483783" r:id="rId3"/>
    <p:sldMasterId id="2147483822" r:id="rId4"/>
  </p:sldMasterIdLst>
  <p:notesMasterIdLst>
    <p:notesMasterId r:id="rId30"/>
  </p:notesMasterIdLst>
  <p:sldIdLst>
    <p:sldId id="256" r:id="rId5"/>
    <p:sldId id="257" r:id="rId6"/>
    <p:sldId id="277" r:id="rId7"/>
    <p:sldId id="278" r:id="rId8"/>
    <p:sldId id="275" r:id="rId9"/>
    <p:sldId id="276" r:id="rId10"/>
    <p:sldId id="274" r:id="rId11"/>
    <p:sldId id="273" r:id="rId12"/>
    <p:sldId id="304" r:id="rId13"/>
    <p:sldId id="309" r:id="rId14"/>
    <p:sldId id="308" r:id="rId15"/>
    <p:sldId id="301" r:id="rId16"/>
    <p:sldId id="300" r:id="rId17"/>
    <p:sldId id="311" r:id="rId18"/>
    <p:sldId id="310" r:id="rId19"/>
    <p:sldId id="312" r:id="rId20"/>
    <p:sldId id="313" r:id="rId21"/>
    <p:sldId id="268" r:id="rId22"/>
    <p:sldId id="266" r:id="rId23"/>
    <p:sldId id="265" r:id="rId24"/>
    <p:sldId id="294" r:id="rId25"/>
    <p:sldId id="263" r:id="rId26"/>
    <p:sldId id="289" r:id="rId27"/>
    <p:sldId id="290" r:id="rId28"/>
    <p:sldId id="29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F7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779" autoAdjust="0"/>
    <p:restoredTop sz="94660"/>
  </p:normalViewPr>
  <p:slideViewPr>
    <p:cSldViewPr>
      <p:cViewPr>
        <p:scale>
          <a:sx n="66" d="100"/>
          <a:sy n="66" d="100"/>
        </p:scale>
        <p:origin x="-1536" y="-14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386C8A-30BB-4995-8948-7378278680AD}" type="datetimeFigureOut">
              <a:rPr lang="en-US" smtClean="0"/>
              <a:pPr/>
              <a:t>11/17/2023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B85A20-32BD-4AA5-8556-1F1E6CFC97B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B85A20-32BD-4AA5-8556-1F1E6CFC97BE}"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6625" y="1165867"/>
            <a:ext cx="4967400" cy="340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smtClean="0"/>
              <a:t>Click to edit Master title style</a:t>
            </a:r>
            <a:endParaRPr/>
          </a:p>
        </p:txBody>
      </p:sp>
      <p:sp>
        <p:nvSpPr>
          <p:cNvPr id="10" name="Google Shape;10;p2"/>
          <p:cNvSpPr txBox="1">
            <a:spLocks noGrp="1"/>
          </p:cNvSpPr>
          <p:nvPr>
            <p:ph type="subTitle" idx="1"/>
          </p:nvPr>
        </p:nvSpPr>
        <p:spPr>
          <a:xfrm>
            <a:off x="716618" y="4667033"/>
            <a:ext cx="4359000" cy="546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smtClean="0"/>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2121329"/>
            <a:ext cx="6576000" cy="201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4412651"/>
            <a:ext cx="6576000" cy="5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smtClean="0"/>
              <a:t>Click to edit Master subtitle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2323700"/>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2" name="Google Shape;42;p13"/>
          <p:cNvSpPr txBox="1">
            <a:spLocks noGrp="1"/>
          </p:cNvSpPr>
          <p:nvPr>
            <p:ph type="title" idx="2" hasCustomPrompt="1"/>
          </p:nvPr>
        </p:nvSpPr>
        <p:spPr>
          <a:xfrm>
            <a:off x="1513600" y="1532800"/>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a:spLocks noGrp="1"/>
          </p:cNvSpPr>
          <p:nvPr>
            <p:ph type="subTitle" idx="1"/>
          </p:nvPr>
        </p:nvSpPr>
        <p:spPr>
          <a:xfrm>
            <a:off x="720000" y="2957320"/>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44" name="Google Shape;44;p13"/>
          <p:cNvSpPr txBox="1">
            <a:spLocks noGrp="1"/>
          </p:cNvSpPr>
          <p:nvPr>
            <p:ph type="title" idx="3"/>
          </p:nvPr>
        </p:nvSpPr>
        <p:spPr>
          <a:xfrm>
            <a:off x="3403800" y="2323700"/>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5" name="Google Shape;45;p13"/>
          <p:cNvSpPr txBox="1">
            <a:spLocks noGrp="1"/>
          </p:cNvSpPr>
          <p:nvPr>
            <p:ph type="title" idx="4" hasCustomPrompt="1"/>
          </p:nvPr>
        </p:nvSpPr>
        <p:spPr>
          <a:xfrm>
            <a:off x="4197463" y="1532800"/>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subTitle" idx="5"/>
          </p:nvPr>
        </p:nvSpPr>
        <p:spPr>
          <a:xfrm>
            <a:off x="3403800" y="2957320"/>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47" name="Google Shape;47;p13"/>
          <p:cNvSpPr txBox="1">
            <a:spLocks noGrp="1"/>
          </p:cNvSpPr>
          <p:nvPr>
            <p:ph type="title" idx="6"/>
          </p:nvPr>
        </p:nvSpPr>
        <p:spPr>
          <a:xfrm>
            <a:off x="6087600" y="2323700"/>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48" name="Google Shape;48;p13"/>
          <p:cNvSpPr txBox="1">
            <a:spLocks noGrp="1"/>
          </p:cNvSpPr>
          <p:nvPr>
            <p:ph type="title" idx="7" hasCustomPrompt="1"/>
          </p:nvPr>
        </p:nvSpPr>
        <p:spPr>
          <a:xfrm>
            <a:off x="6881263" y="1532800"/>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8"/>
          </p:nvPr>
        </p:nvSpPr>
        <p:spPr>
          <a:xfrm>
            <a:off x="6087600" y="2957320"/>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0" name="Google Shape;50;p13"/>
          <p:cNvSpPr txBox="1">
            <a:spLocks noGrp="1"/>
          </p:cNvSpPr>
          <p:nvPr>
            <p:ph type="title" idx="9"/>
          </p:nvPr>
        </p:nvSpPr>
        <p:spPr>
          <a:xfrm>
            <a:off x="720000" y="4709567"/>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51" name="Google Shape;51;p13"/>
          <p:cNvSpPr txBox="1">
            <a:spLocks noGrp="1"/>
          </p:cNvSpPr>
          <p:nvPr>
            <p:ph type="title" idx="13" hasCustomPrompt="1"/>
          </p:nvPr>
        </p:nvSpPr>
        <p:spPr>
          <a:xfrm>
            <a:off x="1513650" y="3918667"/>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4"/>
          </p:nvPr>
        </p:nvSpPr>
        <p:spPr>
          <a:xfrm>
            <a:off x="720000" y="5343187"/>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3" name="Google Shape;53;p13"/>
          <p:cNvSpPr txBox="1">
            <a:spLocks noGrp="1"/>
          </p:cNvSpPr>
          <p:nvPr>
            <p:ph type="title" idx="15"/>
          </p:nvPr>
        </p:nvSpPr>
        <p:spPr>
          <a:xfrm>
            <a:off x="3403800" y="4709567"/>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54" name="Google Shape;54;p13"/>
          <p:cNvSpPr txBox="1">
            <a:spLocks noGrp="1"/>
          </p:cNvSpPr>
          <p:nvPr>
            <p:ph type="title" idx="16" hasCustomPrompt="1"/>
          </p:nvPr>
        </p:nvSpPr>
        <p:spPr>
          <a:xfrm>
            <a:off x="4197463" y="3918667"/>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7"/>
          </p:nvPr>
        </p:nvSpPr>
        <p:spPr>
          <a:xfrm>
            <a:off x="3403800" y="5343187"/>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6" name="Google Shape;56;p13"/>
          <p:cNvSpPr txBox="1">
            <a:spLocks noGrp="1"/>
          </p:cNvSpPr>
          <p:nvPr>
            <p:ph type="title" idx="18"/>
          </p:nvPr>
        </p:nvSpPr>
        <p:spPr>
          <a:xfrm>
            <a:off x="6087600" y="4709567"/>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smtClean="0"/>
              <a:t>Click to edit Master title style</a:t>
            </a:r>
            <a:endParaRPr/>
          </a:p>
        </p:txBody>
      </p:sp>
      <p:sp>
        <p:nvSpPr>
          <p:cNvPr id="57" name="Google Shape;57;p13"/>
          <p:cNvSpPr txBox="1">
            <a:spLocks noGrp="1"/>
          </p:cNvSpPr>
          <p:nvPr>
            <p:ph type="title" idx="19" hasCustomPrompt="1"/>
          </p:nvPr>
        </p:nvSpPr>
        <p:spPr>
          <a:xfrm>
            <a:off x="6881263" y="3918667"/>
            <a:ext cx="7491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20"/>
          </p:nvPr>
        </p:nvSpPr>
        <p:spPr>
          <a:xfrm>
            <a:off x="6087600" y="5343187"/>
            <a:ext cx="233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9" name="Google Shape;59;p13"/>
          <p:cNvSpPr txBox="1">
            <a:spLocks noGrp="1"/>
          </p:cNvSpPr>
          <p:nvPr>
            <p:ph type="title" idx="21"/>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
        <p:cNvGrpSpPr/>
        <p:nvPr/>
      </p:nvGrpSpPr>
      <p:grpSpPr>
        <a:xfrm>
          <a:off x="0" y="0"/>
          <a:ext cx="0" cy="0"/>
          <a:chOff x="0" y="0"/>
          <a:chExt cx="0" cy="0"/>
        </a:xfrm>
      </p:grpSpPr>
      <p:sp>
        <p:nvSpPr>
          <p:cNvPr id="61" name="Google Shape;61;p14"/>
          <p:cNvSpPr txBox="1">
            <a:spLocks noGrp="1"/>
          </p:cNvSpPr>
          <p:nvPr>
            <p:ph type="subTitle" idx="1"/>
          </p:nvPr>
        </p:nvSpPr>
        <p:spPr>
          <a:xfrm>
            <a:off x="715100" y="3951684"/>
            <a:ext cx="2907600"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62" name="Google Shape;62;p14"/>
          <p:cNvSpPr txBox="1">
            <a:spLocks noGrp="1"/>
          </p:cNvSpPr>
          <p:nvPr>
            <p:ph type="title"/>
          </p:nvPr>
        </p:nvSpPr>
        <p:spPr>
          <a:xfrm>
            <a:off x="715100" y="1709517"/>
            <a:ext cx="4108500" cy="218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715100" y="3582467"/>
            <a:ext cx="3245100" cy="12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65" name="Google Shape;65;p15"/>
          <p:cNvSpPr txBox="1">
            <a:spLocks noGrp="1"/>
          </p:cNvSpPr>
          <p:nvPr>
            <p:ph type="title"/>
          </p:nvPr>
        </p:nvSpPr>
        <p:spPr>
          <a:xfrm>
            <a:off x="720000" y="2073933"/>
            <a:ext cx="3655200" cy="1352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20000" y="3504609"/>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68" name="Google Shape;68;p16"/>
          <p:cNvSpPr txBox="1">
            <a:spLocks noGrp="1"/>
          </p:cNvSpPr>
          <p:nvPr>
            <p:ph type="subTitle" idx="1"/>
          </p:nvPr>
        </p:nvSpPr>
        <p:spPr>
          <a:xfrm>
            <a:off x="720000" y="4128760"/>
            <a:ext cx="23364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69" name="Google Shape;69;p16"/>
          <p:cNvSpPr txBox="1">
            <a:spLocks noGrp="1"/>
          </p:cNvSpPr>
          <p:nvPr>
            <p:ph type="title" idx="2"/>
          </p:nvPr>
        </p:nvSpPr>
        <p:spPr>
          <a:xfrm>
            <a:off x="3403800" y="3504617"/>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70" name="Google Shape;70;p16"/>
          <p:cNvSpPr txBox="1">
            <a:spLocks noGrp="1"/>
          </p:cNvSpPr>
          <p:nvPr>
            <p:ph type="subTitle" idx="3"/>
          </p:nvPr>
        </p:nvSpPr>
        <p:spPr>
          <a:xfrm>
            <a:off x="3403800" y="4128767"/>
            <a:ext cx="23364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1" name="Google Shape;71;p16"/>
          <p:cNvSpPr txBox="1">
            <a:spLocks noGrp="1"/>
          </p:cNvSpPr>
          <p:nvPr>
            <p:ph type="title" idx="4"/>
          </p:nvPr>
        </p:nvSpPr>
        <p:spPr>
          <a:xfrm>
            <a:off x="6087600" y="3504617"/>
            <a:ext cx="233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72" name="Google Shape;72;p16"/>
          <p:cNvSpPr txBox="1">
            <a:spLocks noGrp="1"/>
          </p:cNvSpPr>
          <p:nvPr>
            <p:ph type="subTitle" idx="5"/>
          </p:nvPr>
        </p:nvSpPr>
        <p:spPr>
          <a:xfrm>
            <a:off x="6087600" y="4128767"/>
            <a:ext cx="23364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3" name="Google Shape;73;p16"/>
          <p:cNvSpPr txBox="1">
            <a:spLocks noGrp="1"/>
          </p:cNvSpPr>
          <p:nvPr>
            <p:ph type="title" idx="6"/>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195863" y="2650200"/>
            <a:ext cx="2867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76" name="Google Shape;76;p17"/>
          <p:cNvSpPr txBox="1">
            <a:spLocks noGrp="1"/>
          </p:cNvSpPr>
          <p:nvPr>
            <p:ph type="subTitle" idx="1"/>
          </p:nvPr>
        </p:nvSpPr>
        <p:spPr>
          <a:xfrm>
            <a:off x="1195863" y="3150600"/>
            <a:ext cx="2867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7" name="Google Shape;77;p17"/>
          <p:cNvSpPr txBox="1">
            <a:spLocks noGrp="1"/>
          </p:cNvSpPr>
          <p:nvPr>
            <p:ph type="title" idx="2"/>
          </p:nvPr>
        </p:nvSpPr>
        <p:spPr>
          <a:xfrm>
            <a:off x="5081043" y="2650200"/>
            <a:ext cx="2867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78" name="Google Shape;78;p17"/>
          <p:cNvSpPr txBox="1">
            <a:spLocks noGrp="1"/>
          </p:cNvSpPr>
          <p:nvPr>
            <p:ph type="subTitle" idx="3"/>
          </p:nvPr>
        </p:nvSpPr>
        <p:spPr>
          <a:xfrm>
            <a:off x="5081043" y="3150600"/>
            <a:ext cx="2867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9" name="Google Shape;79;p17"/>
          <p:cNvSpPr txBox="1">
            <a:spLocks noGrp="1"/>
          </p:cNvSpPr>
          <p:nvPr>
            <p:ph type="title" idx="4"/>
          </p:nvPr>
        </p:nvSpPr>
        <p:spPr>
          <a:xfrm>
            <a:off x="1203075" y="4997867"/>
            <a:ext cx="2867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80" name="Google Shape;80;p17"/>
          <p:cNvSpPr txBox="1">
            <a:spLocks noGrp="1"/>
          </p:cNvSpPr>
          <p:nvPr>
            <p:ph type="subTitle" idx="5"/>
          </p:nvPr>
        </p:nvSpPr>
        <p:spPr>
          <a:xfrm>
            <a:off x="1203075" y="5498267"/>
            <a:ext cx="2867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81" name="Google Shape;81;p17"/>
          <p:cNvSpPr txBox="1">
            <a:spLocks noGrp="1"/>
          </p:cNvSpPr>
          <p:nvPr>
            <p:ph type="title" idx="6"/>
          </p:nvPr>
        </p:nvSpPr>
        <p:spPr>
          <a:xfrm>
            <a:off x="5088255" y="4997867"/>
            <a:ext cx="2867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82" name="Google Shape;82;p17"/>
          <p:cNvSpPr txBox="1">
            <a:spLocks noGrp="1"/>
          </p:cNvSpPr>
          <p:nvPr>
            <p:ph type="subTitle" idx="7"/>
          </p:nvPr>
        </p:nvSpPr>
        <p:spPr>
          <a:xfrm>
            <a:off x="5088255" y="5498267"/>
            <a:ext cx="2867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83" name="Google Shape;83;p17"/>
          <p:cNvSpPr txBox="1">
            <a:spLocks noGrp="1"/>
          </p:cNvSpPr>
          <p:nvPr>
            <p:ph type="title" idx="8"/>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899153" y="2548600"/>
            <a:ext cx="1952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86" name="Google Shape;86;p18"/>
          <p:cNvSpPr txBox="1">
            <a:spLocks noGrp="1"/>
          </p:cNvSpPr>
          <p:nvPr>
            <p:ph type="subTitle" idx="1"/>
          </p:nvPr>
        </p:nvSpPr>
        <p:spPr>
          <a:xfrm>
            <a:off x="899153" y="3108345"/>
            <a:ext cx="1952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87" name="Google Shape;87;p18"/>
          <p:cNvSpPr txBox="1">
            <a:spLocks noGrp="1"/>
          </p:cNvSpPr>
          <p:nvPr>
            <p:ph type="title" idx="2"/>
          </p:nvPr>
        </p:nvSpPr>
        <p:spPr>
          <a:xfrm>
            <a:off x="3600448" y="2548600"/>
            <a:ext cx="19479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88" name="Google Shape;88;p18"/>
          <p:cNvSpPr txBox="1">
            <a:spLocks noGrp="1"/>
          </p:cNvSpPr>
          <p:nvPr>
            <p:ph type="subTitle" idx="3"/>
          </p:nvPr>
        </p:nvSpPr>
        <p:spPr>
          <a:xfrm>
            <a:off x="3600448" y="3108345"/>
            <a:ext cx="19479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89" name="Google Shape;89;p18"/>
          <p:cNvSpPr txBox="1">
            <a:spLocks noGrp="1"/>
          </p:cNvSpPr>
          <p:nvPr>
            <p:ph type="title" idx="4"/>
          </p:nvPr>
        </p:nvSpPr>
        <p:spPr>
          <a:xfrm>
            <a:off x="899153" y="4938524"/>
            <a:ext cx="19521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90" name="Google Shape;90;p18"/>
          <p:cNvSpPr txBox="1">
            <a:spLocks noGrp="1"/>
          </p:cNvSpPr>
          <p:nvPr>
            <p:ph type="subTitle" idx="5"/>
          </p:nvPr>
        </p:nvSpPr>
        <p:spPr>
          <a:xfrm>
            <a:off x="899153" y="5498269"/>
            <a:ext cx="19521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91" name="Google Shape;91;p18"/>
          <p:cNvSpPr txBox="1">
            <a:spLocks noGrp="1"/>
          </p:cNvSpPr>
          <p:nvPr>
            <p:ph type="title" idx="6"/>
          </p:nvPr>
        </p:nvSpPr>
        <p:spPr>
          <a:xfrm>
            <a:off x="3600448" y="4938524"/>
            <a:ext cx="19479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92" name="Google Shape;92;p18"/>
          <p:cNvSpPr txBox="1">
            <a:spLocks noGrp="1"/>
          </p:cNvSpPr>
          <p:nvPr>
            <p:ph type="subTitle" idx="7"/>
          </p:nvPr>
        </p:nvSpPr>
        <p:spPr>
          <a:xfrm>
            <a:off x="3600448" y="5498269"/>
            <a:ext cx="19479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93" name="Google Shape;93;p18"/>
          <p:cNvSpPr txBox="1">
            <a:spLocks noGrp="1"/>
          </p:cNvSpPr>
          <p:nvPr>
            <p:ph type="title" idx="8"/>
          </p:nvPr>
        </p:nvSpPr>
        <p:spPr>
          <a:xfrm>
            <a:off x="6299723" y="2548600"/>
            <a:ext cx="19479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94" name="Google Shape;94;p18"/>
          <p:cNvSpPr txBox="1">
            <a:spLocks noGrp="1"/>
          </p:cNvSpPr>
          <p:nvPr>
            <p:ph type="subTitle" idx="9"/>
          </p:nvPr>
        </p:nvSpPr>
        <p:spPr>
          <a:xfrm>
            <a:off x="6299723" y="3108345"/>
            <a:ext cx="19479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95" name="Google Shape;95;p18"/>
          <p:cNvSpPr txBox="1">
            <a:spLocks noGrp="1"/>
          </p:cNvSpPr>
          <p:nvPr>
            <p:ph type="title" idx="13"/>
          </p:nvPr>
        </p:nvSpPr>
        <p:spPr>
          <a:xfrm>
            <a:off x="6299723" y="4938524"/>
            <a:ext cx="19479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smtClean="0"/>
              <a:t>Click to edit Master title style</a:t>
            </a:r>
            <a:endParaRPr/>
          </a:p>
        </p:txBody>
      </p:sp>
      <p:sp>
        <p:nvSpPr>
          <p:cNvPr id="96" name="Google Shape;96;p18"/>
          <p:cNvSpPr txBox="1">
            <a:spLocks noGrp="1"/>
          </p:cNvSpPr>
          <p:nvPr>
            <p:ph type="subTitle" idx="14"/>
          </p:nvPr>
        </p:nvSpPr>
        <p:spPr>
          <a:xfrm>
            <a:off x="6299723" y="5498269"/>
            <a:ext cx="19479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97" name="Google Shape;97;p18"/>
          <p:cNvSpPr txBox="1">
            <a:spLocks noGrp="1"/>
          </p:cNvSpPr>
          <p:nvPr>
            <p:ph type="title" idx="15"/>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8"/>
        <p:cNvGrpSpPr/>
        <p:nvPr/>
      </p:nvGrpSpPr>
      <p:grpSpPr>
        <a:xfrm>
          <a:off x="0" y="0"/>
          <a:ext cx="0" cy="0"/>
          <a:chOff x="0" y="0"/>
          <a:chExt cx="0" cy="0"/>
        </a:xfrm>
      </p:grpSpPr>
      <p:sp>
        <p:nvSpPr>
          <p:cNvPr id="99" name="Google Shape;99;p19"/>
          <p:cNvSpPr txBox="1">
            <a:spLocks noGrp="1"/>
          </p:cNvSpPr>
          <p:nvPr>
            <p:ph type="title" hasCustomPrompt="1"/>
          </p:nvPr>
        </p:nvSpPr>
        <p:spPr>
          <a:xfrm>
            <a:off x="2115825" y="720000"/>
            <a:ext cx="49125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0" name="Google Shape;100;p19"/>
          <p:cNvSpPr txBox="1">
            <a:spLocks noGrp="1"/>
          </p:cNvSpPr>
          <p:nvPr>
            <p:ph type="subTitle" idx="1"/>
          </p:nvPr>
        </p:nvSpPr>
        <p:spPr>
          <a:xfrm>
            <a:off x="2115825" y="1762969"/>
            <a:ext cx="49125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01" name="Google Shape;101;p19"/>
          <p:cNvSpPr txBox="1">
            <a:spLocks noGrp="1"/>
          </p:cNvSpPr>
          <p:nvPr>
            <p:ph type="title" idx="2" hasCustomPrompt="1"/>
          </p:nvPr>
        </p:nvSpPr>
        <p:spPr>
          <a:xfrm>
            <a:off x="2115825" y="2559923"/>
            <a:ext cx="49125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2" name="Google Shape;102;p19"/>
          <p:cNvSpPr txBox="1">
            <a:spLocks noGrp="1"/>
          </p:cNvSpPr>
          <p:nvPr>
            <p:ph type="subTitle" idx="3"/>
          </p:nvPr>
        </p:nvSpPr>
        <p:spPr>
          <a:xfrm>
            <a:off x="2115825" y="3602892"/>
            <a:ext cx="49125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03" name="Google Shape;103;p19"/>
          <p:cNvSpPr txBox="1">
            <a:spLocks noGrp="1"/>
          </p:cNvSpPr>
          <p:nvPr>
            <p:ph type="title" idx="4" hasCustomPrompt="1"/>
          </p:nvPr>
        </p:nvSpPr>
        <p:spPr>
          <a:xfrm>
            <a:off x="2115825" y="4501461"/>
            <a:ext cx="49125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4" name="Google Shape;104;p19"/>
          <p:cNvSpPr txBox="1">
            <a:spLocks noGrp="1"/>
          </p:cNvSpPr>
          <p:nvPr>
            <p:ph type="subTitle" idx="5"/>
          </p:nvPr>
        </p:nvSpPr>
        <p:spPr>
          <a:xfrm>
            <a:off x="2115825" y="5544432"/>
            <a:ext cx="49125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5"/>
        <p:cNvGrpSpPr/>
        <p:nvPr/>
      </p:nvGrpSpPr>
      <p:grpSpPr>
        <a:xfrm>
          <a:off x="0" y="0"/>
          <a:ext cx="0" cy="0"/>
          <a:chOff x="0" y="0"/>
          <a:chExt cx="0" cy="0"/>
        </a:xfrm>
      </p:grpSpPr>
      <p:sp>
        <p:nvSpPr>
          <p:cNvPr id="106" name="Google Shape;106;p20"/>
          <p:cNvSpPr txBox="1">
            <a:spLocks noGrp="1"/>
          </p:cNvSpPr>
          <p:nvPr>
            <p:ph type="ctrTitle"/>
          </p:nvPr>
        </p:nvSpPr>
        <p:spPr>
          <a:xfrm>
            <a:off x="715100" y="713333"/>
            <a:ext cx="30612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smtClean="0"/>
              <a:t>Click to edit Master title style</a:t>
            </a:r>
            <a:endParaRPr/>
          </a:p>
        </p:txBody>
      </p:sp>
      <p:sp>
        <p:nvSpPr>
          <p:cNvPr id="107" name="Google Shape;107;p20"/>
          <p:cNvSpPr txBox="1">
            <a:spLocks noGrp="1"/>
          </p:cNvSpPr>
          <p:nvPr>
            <p:ph type="subTitle" idx="1"/>
          </p:nvPr>
        </p:nvSpPr>
        <p:spPr>
          <a:xfrm>
            <a:off x="715100" y="2092967"/>
            <a:ext cx="3929100" cy="15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smtClean="0"/>
              <a:t>Click to edit Master subtitle style</a:t>
            </a:r>
            <a:endParaRPr/>
          </a:p>
        </p:txBody>
      </p:sp>
      <p:sp>
        <p:nvSpPr>
          <p:cNvPr id="108" name="Google Shape;108;p20"/>
          <p:cNvSpPr txBox="1"/>
          <p:nvPr/>
        </p:nvSpPr>
        <p:spPr>
          <a:xfrm>
            <a:off x="715100" y="4716867"/>
            <a:ext cx="4821900" cy="836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lt2"/>
                </a:solidFill>
                <a:latin typeface="Didact Gothic"/>
                <a:ea typeface="Didact Gothic"/>
                <a:cs typeface="Didact Gothic"/>
                <a:sym typeface="Didact Gothic"/>
              </a:rPr>
              <a:t>CREDITS: This presentation template was created by </a:t>
            </a:r>
            <a:r>
              <a:rPr lang="en" sz="1200" b="1">
                <a:solidFill>
                  <a:schemeClr val="lt2"/>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2"/>
                </a:solidFill>
                <a:latin typeface="Didact Gothic"/>
                <a:ea typeface="Didact Gothic"/>
                <a:cs typeface="Didact Gothic"/>
                <a:sym typeface="Didact Gothic"/>
              </a:rPr>
              <a:t>, including icons by </a:t>
            </a:r>
            <a:r>
              <a:rPr lang="en" sz="1200" b="1">
                <a:solidFill>
                  <a:schemeClr val="lt2"/>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2"/>
                </a:solidFill>
                <a:latin typeface="Didact Gothic"/>
                <a:ea typeface="Didact Gothic"/>
                <a:cs typeface="Didact Gothic"/>
                <a:sym typeface="Didact Gothic"/>
              </a:rPr>
              <a:t>, and infographics &amp; images by </a:t>
            </a:r>
            <a:r>
              <a:rPr lang="en" sz="1200" b="1">
                <a:solidFill>
                  <a:schemeClr val="lt2"/>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b="1">
                <a:solidFill>
                  <a:schemeClr val="lt2"/>
                </a:solidFill>
                <a:latin typeface="Didact Gothic"/>
                <a:ea typeface="Didact Gothic"/>
                <a:cs typeface="Didact Gothic"/>
                <a:sym typeface="Didact Gothic"/>
              </a:rPr>
              <a:t> </a:t>
            </a:r>
            <a:endParaRPr sz="1200" b="1">
              <a:solidFill>
                <a:schemeClr val="lt2"/>
              </a:solidFill>
              <a:latin typeface="Didact Gothic"/>
              <a:ea typeface="Didact Gothic"/>
              <a:cs typeface="Didact Gothic"/>
              <a:sym typeface="Didact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91300" y="3238233"/>
            <a:ext cx="46098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smtClean="0"/>
              <a:t>Click to edit Master title style</a:t>
            </a:r>
            <a:endParaRPr/>
          </a:p>
        </p:txBody>
      </p:sp>
      <p:sp>
        <p:nvSpPr>
          <p:cNvPr id="13" name="Google Shape;13;p3"/>
          <p:cNvSpPr txBox="1">
            <a:spLocks noGrp="1"/>
          </p:cNvSpPr>
          <p:nvPr>
            <p:ph type="title" idx="2" hasCustomPrompt="1"/>
          </p:nvPr>
        </p:nvSpPr>
        <p:spPr>
          <a:xfrm>
            <a:off x="867825" y="1814068"/>
            <a:ext cx="1389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91300" y="4441867"/>
            <a:ext cx="4307100" cy="663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A03504FD-B2B4-4264-AD1B-E5E89D063A75}" type="datetimeFigureOut">
              <a:rPr lang="en-US" smtClean="0"/>
              <a:pPr/>
              <a:t>11/17/2023</a:t>
            </a:fld>
            <a:endParaRPr lang="en-US"/>
          </a:p>
        </p:txBody>
      </p:sp>
      <p:sp>
        <p:nvSpPr>
          <p:cNvPr id="5" name="Footer Placeholder 4"/>
          <p:cNvSpPr>
            <a:spLocks noGrp="1"/>
          </p:cNvSpPr>
          <p:nvPr>
            <p:ph type="ftr" sz="quarter" idx="11"/>
          </p:nvPr>
        </p:nvSpPr>
        <p:spPr>
          <a:xfrm>
            <a:off x="2667000" y="6356351"/>
            <a:ext cx="3352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924800" y="6356351"/>
            <a:ext cx="762000" cy="365125"/>
          </a:xfrm>
          <a:prstGeom prst="rect">
            <a:avLst/>
          </a:prstGeom>
        </p:spPr>
        <p:txBody>
          <a:bodyPr/>
          <a:lstStyle/>
          <a:p>
            <a:fld id="{173DC308-0A40-41C8-98B6-EAC3ADC8C2A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A03504FD-B2B4-4264-AD1B-E5E89D063A75}" type="datetimeFigureOut">
              <a:rPr lang="en-US" smtClean="0"/>
              <a:pPr/>
              <a:t>11/17/2023</a:t>
            </a:fld>
            <a:endParaRPr lang="en-US"/>
          </a:p>
        </p:txBody>
      </p:sp>
      <p:sp>
        <p:nvSpPr>
          <p:cNvPr id="6" name="Footer Placeholder 5"/>
          <p:cNvSpPr>
            <a:spLocks noGrp="1"/>
          </p:cNvSpPr>
          <p:nvPr>
            <p:ph type="ftr" sz="quarter" idx="11"/>
          </p:nvPr>
        </p:nvSpPr>
        <p:spPr>
          <a:xfrm>
            <a:off x="2667000" y="6356351"/>
            <a:ext cx="3352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924800" y="6356351"/>
            <a:ext cx="762000" cy="365125"/>
          </a:xfrm>
          <a:prstGeom prst="rect">
            <a:avLst/>
          </a:prstGeom>
        </p:spPr>
        <p:txBody>
          <a:bodyPr/>
          <a:lstStyle/>
          <a:p>
            <a:fld id="{173DC308-0A40-41C8-98B6-EAC3ADC8C2AE}"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7"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A03504FD-B2B4-4264-AD1B-E5E89D063A75}" type="datetimeFigureOut">
              <a:rPr lang="en-US" smtClean="0"/>
              <a:pPr/>
              <a:t>11/17/2023</a:t>
            </a:fld>
            <a:endParaRPr lang="en-US"/>
          </a:p>
        </p:txBody>
      </p:sp>
      <p:sp>
        <p:nvSpPr>
          <p:cNvPr id="8" name="Footer Placeholder 7"/>
          <p:cNvSpPr>
            <a:spLocks noGrp="1"/>
          </p:cNvSpPr>
          <p:nvPr>
            <p:ph type="ftr" sz="quarter" idx="11"/>
          </p:nvPr>
        </p:nvSpPr>
        <p:spPr>
          <a:xfrm>
            <a:off x="2667000" y="6356351"/>
            <a:ext cx="3352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924800" y="6356351"/>
            <a:ext cx="762000" cy="365125"/>
          </a:xfrm>
          <a:prstGeom prst="rect">
            <a:avLst/>
          </a:prstGeom>
        </p:spPr>
        <p:txBody>
          <a:bodyPr/>
          <a:lstStyle/>
          <a:p>
            <a:fld id="{173DC308-0A40-41C8-98B6-EAC3ADC8C2AE}"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smtClean="0"/>
              <a:t>Click to edit Master 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048350" y="431800"/>
            <a:ext cx="70473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smtClean="0"/>
              <a:t>Click to edit Master title style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44213AF-26F6-41FA-8D85-E2C5388D6E58}" type="datetimeFigureOut">
              <a:rPr lang="en-US" smtClean="0"/>
              <a:pPr/>
              <a:t>11/17/2023</a:t>
            </a:fld>
            <a:endParaRPr lang="en-US" dirty="0">
              <a:solidFill>
                <a:srgbClr val="FFFFFF"/>
              </a:solidFill>
            </a:endParaRPr>
          </a:p>
        </p:txBody>
      </p:sp>
      <p:sp>
        <p:nvSpPr>
          <p:cNvPr id="19" name="Footer Placeholder 18"/>
          <p:cNvSpPr>
            <a:spLocks noGrp="1"/>
          </p:cNvSpPr>
          <p:nvPr>
            <p:ph type="ftr" sz="quarter" idx="11"/>
          </p:nvPr>
        </p:nvSpPr>
        <p:spPr/>
        <p:txBody>
          <a:bodyPr/>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p>
            <a:fld id="{D5BBC35B-A44B-4119-B8DA-DE9E3DFADA20}" type="slidenum">
              <a:rPr kumimoji="0" lang="en-US" smtClean="0"/>
              <a:pPr/>
              <a:t>‹#›</a:t>
            </a:fld>
            <a:endParaRPr kumimoji="0"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03504FD-B2B4-4264-AD1B-E5E89D063A75}"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C308-0A40-41C8-98B6-EAC3ADC8C2A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17" name="Google Shape;17;p4"/>
          <p:cNvSpPr txBox="1">
            <a:spLocks noGrp="1"/>
          </p:cNvSpPr>
          <p:nvPr>
            <p:ph type="body" idx="1"/>
          </p:nvPr>
        </p:nvSpPr>
        <p:spPr>
          <a:xfrm>
            <a:off x="720000" y="1536633"/>
            <a:ext cx="7704000" cy="4555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03504FD-B2B4-4264-AD1B-E5E89D063A75}"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3DC308-0A40-41C8-98B6-EAC3ADC8C2AE}"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03504FD-B2B4-4264-AD1B-E5E89D063A75}" type="datetimeFigureOut">
              <a:rPr lang="en-US" smtClean="0"/>
              <a:pPr/>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3DC308-0A40-41C8-98B6-EAC3ADC8C2A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4213AF-26F6-41FA-8D85-E2C5388D6E58}" type="datetimeFigureOut">
              <a:rPr lang="en-US" smtClean="0"/>
              <a:pPr/>
              <a:t>11/17/2023</a:t>
            </a:fld>
            <a:endParaRPr lang="en-US">
              <a:solidFill>
                <a:schemeClr val="tx1"/>
              </a:solidFill>
            </a:endParaRPr>
          </a:p>
        </p:txBody>
      </p:sp>
      <p:sp>
        <p:nvSpPr>
          <p:cNvPr id="6" name="Footer Placeholder 5"/>
          <p:cNvSpPr>
            <a:spLocks noGrp="1"/>
          </p:cNvSpPr>
          <p:nvPr>
            <p:ph type="ftr" sz="quarter" idx="11"/>
          </p:nvPr>
        </p:nvSpPr>
        <p:spPr/>
        <p:txBody>
          <a:bodyPr/>
          <a:lstStyle/>
          <a:p>
            <a:endParaRPr kumimoji="0" lang="en-US">
              <a:solidFill>
                <a:schemeClr val="tx1"/>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D5BBC35B-A44B-4119-B8DA-DE9E3DFADA20}" type="slidenum">
              <a:rPr kumimoji="0" lang="en-US" smtClean="0"/>
              <a:pPr/>
              <a:t>‹#›</a:t>
            </a:fld>
            <a:endParaRPr kumimoji="0" lang="en-US">
              <a:solidFill>
                <a:schemeClr val="tx1"/>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00013" y="3584685"/>
            <a:ext cx="3089100" cy="55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Secular One"/>
                <a:ea typeface="Secular One"/>
                <a:cs typeface="Secular One"/>
                <a:sym typeface="Secular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smtClean="0"/>
              <a:t>Click to edit Master subtitle style</a:t>
            </a:r>
            <a:endParaRPr/>
          </a:p>
        </p:txBody>
      </p:sp>
      <p:sp>
        <p:nvSpPr>
          <p:cNvPr id="20" name="Google Shape;20;p5"/>
          <p:cNvSpPr txBox="1">
            <a:spLocks noGrp="1"/>
          </p:cNvSpPr>
          <p:nvPr>
            <p:ph type="subTitle" idx="2"/>
          </p:nvPr>
        </p:nvSpPr>
        <p:spPr>
          <a:xfrm>
            <a:off x="4854888" y="3584685"/>
            <a:ext cx="3089100" cy="55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smtClean="0"/>
              <a:t>Click to edit Master subtitle style</a:t>
            </a:r>
            <a:endParaRPr/>
          </a:p>
        </p:txBody>
      </p:sp>
      <p:sp>
        <p:nvSpPr>
          <p:cNvPr id="21" name="Google Shape;21;p5"/>
          <p:cNvSpPr txBox="1">
            <a:spLocks noGrp="1"/>
          </p:cNvSpPr>
          <p:nvPr>
            <p:ph type="subTitle" idx="3"/>
          </p:nvPr>
        </p:nvSpPr>
        <p:spPr>
          <a:xfrm>
            <a:off x="1200088" y="4134328"/>
            <a:ext cx="30891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22" name="Google Shape;22;p5"/>
          <p:cNvSpPr txBox="1">
            <a:spLocks noGrp="1"/>
          </p:cNvSpPr>
          <p:nvPr>
            <p:ph type="subTitle" idx="4"/>
          </p:nvPr>
        </p:nvSpPr>
        <p:spPr>
          <a:xfrm>
            <a:off x="4854888" y="4134328"/>
            <a:ext cx="30891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23" name="Google Shape;23;p5"/>
          <p:cNvSpPr txBox="1">
            <a:spLocks noGrp="1"/>
          </p:cNvSpPr>
          <p:nvPr>
            <p:ph type="title"/>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93367"/>
            <a:ext cx="7704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15100" y="1038600"/>
            <a:ext cx="3711900" cy="163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28" name="Google Shape;28;p7"/>
          <p:cNvSpPr txBox="1">
            <a:spLocks noGrp="1"/>
          </p:cNvSpPr>
          <p:nvPr>
            <p:ph type="body" idx="1"/>
          </p:nvPr>
        </p:nvSpPr>
        <p:spPr>
          <a:xfrm>
            <a:off x="715100" y="2849067"/>
            <a:ext cx="3598800" cy="3144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99925" y="1321805"/>
            <a:ext cx="5880900" cy="3372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8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smtClean="0"/>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489897"/>
            <a:ext cx="7704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smtClean="0"/>
              <a:t>Click to edit Master title style</a:t>
            </a:r>
            <a:endParaRPr/>
          </a:p>
        </p:txBody>
      </p:sp>
      <p:sp>
        <p:nvSpPr>
          <p:cNvPr id="33" name="Google Shape;33;p9"/>
          <p:cNvSpPr txBox="1">
            <a:spLocks noGrp="1"/>
          </p:cNvSpPr>
          <p:nvPr>
            <p:ph type="subTitle" idx="1"/>
          </p:nvPr>
        </p:nvSpPr>
        <p:spPr>
          <a:xfrm>
            <a:off x="2241550" y="1798333"/>
            <a:ext cx="46611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smtClean="0"/>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1983150" y="713333"/>
            <a:ext cx="5177700" cy="1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smtClean="0"/>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1pPr>
            <a:lvl2pPr lvl="1"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2pPr>
            <a:lvl3pPr lvl="2"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3pPr>
            <a:lvl4pPr lvl="3"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4pPr>
            <a:lvl5pPr lvl="4"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5pPr>
            <a:lvl6pPr lvl="5"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6pPr>
            <a:lvl7pPr lvl="6"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7pPr>
            <a:lvl8pPr lvl="7"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8pPr>
            <a:lvl9pPr lvl="8"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2"/>
              </a:buClr>
              <a:buSzPts val="1400"/>
              <a:buFont typeface="Didact Gothic"/>
              <a:buChar char="■"/>
              <a:defRPr>
                <a:solidFill>
                  <a:schemeClr val="lt2"/>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2" name="Google Shape;112;p22"/>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81" r:id="rId1"/>
    <p:sldLayoutId id="214748378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2" name="Google Shape;112;p22"/>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84" r:id="rId1"/>
    <p:sldLayoutId id="21474837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11/17/2023</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1.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3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3108" y="2143116"/>
            <a:ext cx="6572264" cy="1894363"/>
          </a:xfrm>
        </p:spPr>
        <p:txBody>
          <a:bodyPr>
            <a:normAutofit fontScale="90000"/>
          </a:bodyPr>
          <a:lstStyle/>
          <a:p>
            <a:pPr algn="ctr"/>
            <a:r>
              <a:rPr lang="en-US" b="0" dirty="0" smtClean="0"/>
              <a:t>*</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t/>
            </a:r>
            <a:br>
              <a:rPr lang="en-US" b="0" dirty="0" smtClean="0"/>
            </a:br>
            <a:endParaRPr lang="en-US" b="1" dirty="0"/>
          </a:p>
        </p:txBody>
      </p:sp>
      <p:sp>
        <p:nvSpPr>
          <p:cNvPr id="3" name="Subtitle 2"/>
          <p:cNvSpPr>
            <a:spLocks noGrp="1"/>
          </p:cNvSpPr>
          <p:nvPr>
            <p:ph type="subTitle" idx="1"/>
          </p:nvPr>
        </p:nvSpPr>
        <p:spPr>
          <a:xfrm>
            <a:off x="785786" y="1714488"/>
            <a:ext cx="6172200" cy="2588732"/>
          </a:xfrm>
        </p:spPr>
        <p:txBody>
          <a:bodyPr>
            <a:normAutofit fontScale="25000" lnSpcReduction="20000"/>
          </a:bodyPr>
          <a:lstStyle/>
          <a:p>
            <a:endParaRPr lang="en-US" dirty="0" smtClean="0"/>
          </a:p>
          <a:p>
            <a:pPr algn="l"/>
            <a:r>
              <a:rPr lang="en-US" sz="17600" b="1" dirty="0" smtClean="0">
                <a:latin typeface="Times New Roman" pitchFamily="18" charset="0"/>
                <a:cs typeface="Times New Roman" pitchFamily="18" charset="0"/>
              </a:rPr>
              <a:t>WATER  POTABILITY PREDICTION</a:t>
            </a:r>
          </a:p>
          <a:p>
            <a:pPr algn="l"/>
            <a:endParaRPr lang="en-US" sz="17600" b="1" dirty="0" smtClean="0">
              <a:latin typeface="Times New Roman" pitchFamily="18" charset="0"/>
              <a:cs typeface="Times New Roman" pitchFamily="18" charset="0"/>
            </a:endParaRPr>
          </a:p>
          <a:p>
            <a:pPr algn="l"/>
            <a:r>
              <a:rPr lang="en-US" sz="9600" b="1" dirty="0" smtClean="0">
                <a:latin typeface="Times New Roman" pitchFamily="18" charset="0"/>
                <a:cs typeface="Times New Roman" pitchFamily="18" charset="0"/>
              </a:rPr>
              <a:t>BY:  RASHMITA  MAHAPATRA</a:t>
            </a:r>
            <a:r>
              <a:rPr lang="en-US" sz="17600" b="1" dirty="0" smtClean="0">
                <a:latin typeface="Times New Roman" pitchFamily="18" charset="0"/>
                <a:cs typeface="Times New Roman" pitchFamily="18" charset="0"/>
              </a:rPr>
              <a:t/>
            </a:r>
            <a:br>
              <a:rPr lang="en-US" sz="17600" b="1" dirty="0" smtClean="0">
                <a:latin typeface="Times New Roman" pitchFamily="18" charset="0"/>
                <a:cs typeface="Times New Roman" pitchFamily="18" charset="0"/>
              </a:rPr>
            </a:br>
            <a:r>
              <a:rPr lang="en-US" sz="17600" b="1" dirty="0" smtClean="0">
                <a:latin typeface="Times New Roman" pitchFamily="18" charset="0"/>
                <a:cs typeface="Times New Roman" pitchFamily="18" charset="0"/>
              </a:rPr>
              <a:t/>
            </a:r>
            <a:br>
              <a:rPr lang="en-US" sz="17600" b="1" dirty="0" smtClean="0">
                <a:latin typeface="Times New Roman" pitchFamily="18" charset="0"/>
                <a:cs typeface="Times New Roman" pitchFamily="18" charset="0"/>
              </a:rPr>
            </a:br>
            <a:r>
              <a:rPr lang="en-US" sz="17600" b="1" dirty="0" smtClean="0">
                <a:latin typeface="Times New Roman" pitchFamily="18" charset="0"/>
                <a:cs typeface="Times New Roman" pitchFamily="18" charset="0"/>
              </a:rPr>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endParaRPr lang="en-US" dirty="0"/>
          </a:p>
        </p:txBody>
      </p:sp>
      <p:pic>
        <p:nvPicPr>
          <p:cNvPr id="4" name="Google Shape;132;p25"/>
          <p:cNvPicPr preferRelativeResize="0"/>
          <p:nvPr/>
        </p:nvPicPr>
        <p:blipFill>
          <a:blip r:embed="rId2">
            <a:alphaModFix/>
          </a:blip>
          <a:stretch>
            <a:fillRect/>
          </a:stretch>
        </p:blipFill>
        <p:spPr>
          <a:xfrm>
            <a:off x="5757721" y="2928934"/>
            <a:ext cx="3386279" cy="3379516"/>
          </a:xfrm>
          <a:prstGeom prst="rect">
            <a:avLst/>
          </a:prstGeom>
          <a:noFill/>
          <a:ln>
            <a:noFill/>
          </a:ln>
        </p:spPr>
      </p:pic>
      <p:pic>
        <p:nvPicPr>
          <p:cNvPr id="5" name="Google Shape;121;p25"/>
          <p:cNvPicPr preferRelativeResize="0"/>
          <p:nvPr/>
        </p:nvPicPr>
        <p:blipFill>
          <a:blip r:embed="rId3" cstate="print">
            <a:alphaModFix/>
          </a:blip>
          <a:stretch>
            <a:fillRect/>
          </a:stretch>
        </p:blipFill>
        <p:spPr>
          <a:xfrm rot="-5070495" flipH="1">
            <a:off x="6411061" y="1984179"/>
            <a:ext cx="1191899" cy="1189512"/>
          </a:xfrm>
          <a:prstGeom prst="rect">
            <a:avLst/>
          </a:prstGeom>
          <a:noFill/>
          <a:ln>
            <a:noFill/>
          </a:ln>
        </p:spPr>
      </p:pic>
      <p:grpSp>
        <p:nvGrpSpPr>
          <p:cNvPr id="6" name="Google Shape;125;p25"/>
          <p:cNvGrpSpPr/>
          <p:nvPr/>
        </p:nvGrpSpPr>
        <p:grpSpPr>
          <a:xfrm>
            <a:off x="214282" y="5429264"/>
            <a:ext cx="1248755" cy="1262648"/>
            <a:chOff x="48990" y="170953"/>
            <a:chExt cx="1248755" cy="1262648"/>
          </a:xfrm>
        </p:grpSpPr>
        <p:pic>
          <p:nvPicPr>
            <p:cNvPr id="7" name="Google Shape;126;p25"/>
            <p:cNvPicPr preferRelativeResize="0"/>
            <p:nvPr/>
          </p:nvPicPr>
          <p:blipFill>
            <a:blip r:embed="rId4" cstate="print">
              <a:alphaModFix/>
            </a:blip>
            <a:stretch>
              <a:fillRect/>
            </a:stretch>
          </p:blipFill>
          <p:spPr>
            <a:xfrm flipH="1">
              <a:off x="48991" y="639301"/>
              <a:ext cx="795891" cy="794300"/>
            </a:xfrm>
            <a:prstGeom prst="rect">
              <a:avLst/>
            </a:prstGeom>
            <a:noFill/>
            <a:ln>
              <a:noFill/>
            </a:ln>
          </p:spPr>
        </p:pic>
        <p:pic>
          <p:nvPicPr>
            <p:cNvPr id="8" name="Google Shape;127;p25"/>
            <p:cNvPicPr preferRelativeResize="0"/>
            <p:nvPr/>
          </p:nvPicPr>
          <p:blipFill>
            <a:blip r:embed="rId5" cstate="print">
              <a:alphaModFix/>
            </a:blip>
            <a:stretch>
              <a:fillRect/>
            </a:stretch>
          </p:blipFill>
          <p:spPr>
            <a:xfrm rot="10208908" flipH="1">
              <a:off x="686685" y="215275"/>
              <a:ext cx="566846" cy="565706"/>
            </a:xfrm>
            <a:prstGeom prst="rect">
              <a:avLst/>
            </a:prstGeom>
            <a:noFill/>
            <a:ln>
              <a:noFill/>
            </a:ln>
          </p:spPr>
        </p:pic>
        <p:pic>
          <p:nvPicPr>
            <p:cNvPr id="9" name="Google Shape;128;p25"/>
            <p:cNvPicPr preferRelativeResize="0"/>
            <p:nvPr/>
          </p:nvPicPr>
          <p:blipFill>
            <a:blip r:embed="rId6" cstate="print">
              <a:alphaModFix/>
            </a:blip>
            <a:stretch>
              <a:fillRect/>
            </a:stretch>
          </p:blipFill>
          <p:spPr>
            <a:xfrm flipH="1">
              <a:off x="424790" y="290935"/>
              <a:ext cx="316140" cy="315500"/>
            </a:xfrm>
            <a:prstGeom prst="rect">
              <a:avLst/>
            </a:prstGeom>
            <a:noFill/>
            <a:ln>
              <a:noFill/>
            </a:ln>
          </p:spPr>
        </p:pic>
        <p:pic>
          <p:nvPicPr>
            <p:cNvPr id="10" name="Google Shape;129;p25"/>
            <p:cNvPicPr preferRelativeResize="0"/>
            <p:nvPr/>
          </p:nvPicPr>
          <p:blipFill>
            <a:blip r:embed="rId7" cstate="print">
              <a:alphaModFix/>
            </a:blip>
            <a:stretch>
              <a:fillRect/>
            </a:stretch>
          </p:blipFill>
          <p:spPr>
            <a:xfrm flipH="1">
              <a:off x="62904" y="997835"/>
              <a:ext cx="165954" cy="165623"/>
            </a:xfrm>
            <a:prstGeom prst="rect">
              <a:avLst/>
            </a:prstGeom>
            <a:noFill/>
            <a:ln>
              <a:noFill/>
            </a:ln>
          </p:spPr>
        </p:pic>
      </p:grpSp>
      <p:sp>
        <p:nvSpPr>
          <p:cNvPr id="11" name="Google Shape;120;p25"/>
          <p:cNvSpPr/>
          <p:nvPr/>
        </p:nvSpPr>
        <p:spPr>
          <a:xfrm>
            <a:off x="6215074" y="6357958"/>
            <a:ext cx="2648400" cy="249000"/>
          </a:xfrm>
          <a:prstGeom prst="ellipse">
            <a:avLst/>
          </a:prstGeom>
          <a:solidFill>
            <a:srgbClr val="191919">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fontScale="92500" lnSpcReduction="10000"/>
          </a:bodyPr>
          <a:lstStyle/>
          <a:p>
            <a:pPr>
              <a:buNone/>
            </a:pPr>
            <a:endParaRPr lang="en-US" sz="1600" b="1" i="1" dirty="0" smtClean="0"/>
          </a:p>
          <a:p>
            <a:pPr>
              <a:buNone/>
            </a:pPr>
            <a:endParaRPr lang="en-US" sz="1600" b="1" i="1" dirty="0" smtClean="0"/>
          </a:p>
          <a:p>
            <a:pPr>
              <a:buNone/>
            </a:pPr>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r>
              <a:rPr lang="en-US" sz="1700" dirty="0" smtClean="0">
                <a:latin typeface="Times New Roman" pitchFamily="18" charset="0"/>
                <a:cs typeface="Times New Roman" pitchFamily="18" charset="0"/>
              </a:rPr>
              <a:t>None of the </a:t>
            </a:r>
            <a:r>
              <a:rPr lang="en-US" sz="1700" dirty="0" err="1" smtClean="0">
                <a:latin typeface="Times New Roman" pitchFamily="18" charset="0"/>
                <a:cs typeface="Times New Roman" pitchFamily="18" charset="0"/>
              </a:rPr>
              <a:t>pairwise</a:t>
            </a:r>
            <a:r>
              <a:rPr lang="en-US" sz="1700" dirty="0" smtClean="0">
                <a:latin typeface="Times New Roman" pitchFamily="18" charset="0"/>
                <a:cs typeface="Times New Roman" pitchFamily="18" charset="0"/>
              </a:rPr>
              <a:t> correlations are linear in nature, shows no linear relations among the parameters. Potable water sample are always </a:t>
            </a:r>
            <a:r>
              <a:rPr lang="en-US" sz="1700" dirty="0" err="1" smtClean="0">
                <a:latin typeface="Times New Roman" pitchFamily="18" charset="0"/>
                <a:cs typeface="Times New Roman" pitchFamily="18" charset="0"/>
              </a:rPr>
              <a:t>clustured</a:t>
            </a:r>
            <a:r>
              <a:rPr lang="en-US" sz="1700" dirty="0" smtClean="0">
                <a:latin typeface="Times New Roman" pitchFamily="18" charset="0"/>
                <a:cs typeface="Times New Roman" pitchFamily="18" charset="0"/>
              </a:rPr>
              <a:t> in the middle of the plots.</a:t>
            </a:r>
          </a:p>
          <a:p>
            <a:pPr>
              <a:buNone/>
            </a:pPr>
            <a:endParaRPr lang="en-US" sz="1700" dirty="0">
              <a:latin typeface="Times New Roman" pitchFamily="18" charset="0"/>
              <a:cs typeface="Times New Roman" pitchFamily="18" charset="0"/>
            </a:endParaRPr>
          </a:p>
        </p:txBody>
      </p:sp>
      <p:sp>
        <p:nvSpPr>
          <p:cNvPr id="5" name="Title 1"/>
          <p:cNvSpPr txBox="1">
            <a:spLocks/>
          </p:cNvSpPr>
          <p:nvPr/>
        </p:nvSpPr>
        <p:spPr>
          <a:xfrm>
            <a:off x="0" y="285728"/>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Picture 6" descr="download (1).png"/>
          <p:cNvPicPr>
            <a:picLocks noChangeAspect="1"/>
          </p:cNvPicPr>
          <p:nvPr/>
        </p:nvPicPr>
        <p:blipFill>
          <a:blip r:embed="rId2" cstate="print"/>
          <a:stretch>
            <a:fillRect/>
          </a:stretch>
        </p:blipFill>
        <p:spPr>
          <a:xfrm>
            <a:off x="500034" y="1214422"/>
            <a:ext cx="8001056" cy="450059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fontScale="92500" lnSpcReduction="10000"/>
          </a:bodyPr>
          <a:lstStyle/>
          <a:p>
            <a:pPr>
              <a:buNone/>
            </a:pPr>
            <a:endParaRPr lang="en-US" sz="1600" b="1" i="1" dirty="0" smtClean="0"/>
          </a:p>
          <a:p>
            <a:pPr>
              <a:buNone/>
            </a:pPr>
            <a:endParaRPr lang="en-US" sz="1600" b="1" i="1" dirty="0" smtClean="0"/>
          </a:p>
          <a:p>
            <a:pPr>
              <a:buNone/>
            </a:pPr>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700" dirty="0" smtClean="0">
              <a:latin typeface="Times New Roman" pitchFamily="18" charset="0"/>
              <a:cs typeface="Times New Roman" pitchFamily="18" charset="0"/>
            </a:endParaRPr>
          </a:p>
          <a:p>
            <a:r>
              <a:rPr lang="en-US" sz="1700" dirty="0" smtClean="0">
                <a:latin typeface="Times New Roman" pitchFamily="18" charset="0"/>
                <a:cs typeface="Times New Roman" pitchFamily="18" charset="0"/>
              </a:rPr>
              <a:t>The analysis of distributions reveals that Chloramines, </a:t>
            </a:r>
            <a:r>
              <a:rPr lang="en-US" sz="1700" dirty="0" err="1" smtClean="0">
                <a:latin typeface="Times New Roman" pitchFamily="18" charset="0"/>
                <a:cs typeface="Times New Roman" pitchFamily="18" charset="0"/>
              </a:rPr>
              <a:t>Sulphate</a:t>
            </a:r>
            <a:r>
              <a:rPr lang="en-US" sz="1700" dirty="0" smtClean="0">
                <a:latin typeface="Times New Roman" pitchFamily="18" charset="0"/>
                <a:cs typeface="Times New Roman" pitchFamily="18" charset="0"/>
              </a:rPr>
              <a:t>, pH, </a:t>
            </a:r>
            <a:r>
              <a:rPr lang="en-US" sz="1700" dirty="0" err="1" smtClean="0">
                <a:latin typeface="Times New Roman" pitchFamily="18" charset="0"/>
                <a:cs typeface="Times New Roman" pitchFamily="18" charset="0"/>
              </a:rPr>
              <a:t>Trihalomethanes</a:t>
            </a:r>
            <a:r>
              <a:rPr lang="en-US" sz="1700" dirty="0" smtClean="0">
                <a:latin typeface="Times New Roman" pitchFamily="18" charset="0"/>
                <a:cs typeface="Times New Roman" pitchFamily="18" charset="0"/>
              </a:rPr>
              <a:t>, Organic carbon, Hardness, and Turbidity exhibit a relatively uniform distribution </a:t>
            </a:r>
            <a:r>
              <a:rPr lang="en-US" sz="1700" dirty="0" smtClean="0">
                <a:latin typeface="Times New Roman" pitchFamily="18" charset="0"/>
                <a:cs typeface="Times New Roman" pitchFamily="18" charset="0"/>
              </a:rPr>
              <a:t>pattern</a:t>
            </a:r>
            <a:r>
              <a:rPr lang="en-US" sz="1700" dirty="0" smtClean="0">
                <a:latin typeface="Times New Roman" pitchFamily="18" charset="0"/>
                <a:cs typeface="Times New Roman" pitchFamily="18" charset="0"/>
              </a:rPr>
              <a:t>.</a:t>
            </a:r>
            <a:endParaRPr lang="en-US" sz="1700" dirty="0" smtClean="0">
              <a:latin typeface="Times New Roman" pitchFamily="18" charset="0"/>
              <a:cs typeface="Times New Roman" pitchFamily="18" charset="0"/>
            </a:endParaRPr>
          </a:p>
        </p:txBody>
      </p:sp>
      <p:sp>
        <p:nvSpPr>
          <p:cNvPr id="5" name="Title 1"/>
          <p:cNvSpPr txBox="1">
            <a:spLocks/>
          </p:cNvSpPr>
          <p:nvPr/>
        </p:nvSpPr>
        <p:spPr>
          <a:xfrm>
            <a:off x="0" y="285728"/>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Picture 6" descr="download (2).png"/>
          <p:cNvPicPr>
            <a:picLocks noChangeAspect="1"/>
          </p:cNvPicPr>
          <p:nvPr/>
        </p:nvPicPr>
        <p:blipFill>
          <a:blip r:embed="rId2"/>
          <a:stretch>
            <a:fillRect/>
          </a:stretch>
        </p:blipFill>
        <p:spPr>
          <a:xfrm>
            <a:off x="357159" y="1142984"/>
            <a:ext cx="8429683" cy="44291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9" name="Flowchart: Alternate Process 8"/>
          <p:cNvSpPr/>
          <p:nvPr/>
        </p:nvSpPr>
        <p:spPr>
          <a:xfrm>
            <a:off x="214282" y="5000636"/>
            <a:ext cx="8715436" cy="1857364"/>
          </a:xfrm>
          <a:prstGeom prst="flowChartAlternateProcess">
            <a:avLst/>
          </a:prstGeom>
          <a:solidFill>
            <a:schemeClr val="accent1">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solidFill>
                <a:schemeClr val="tx1"/>
              </a:solidFill>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pH:The</a:t>
            </a:r>
            <a:r>
              <a:rPr lang="en-US" sz="1600" dirty="0" smtClean="0">
                <a:latin typeface="Times New Roman" pitchFamily="18" charset="0"/>
                <a:cs typeface="Times New Roman" pitchFamily="18" charset="0"/>
              </a:rPr>
              <a:t> 'Almost Neutral' pH range seems to be the most common in both potable and not potable water, indicating that pH alone might not be a strong predictor of water </a:t>
            </a:r>
            <a:r>
              <a:rPr lang="en-US" sz="1600" dirty="0" err="1" smtClean="0">
                <a:latin typeface="Times New Roman" pitchFamily="18" charset="0"/>
                <a:cs typeface="Times New Roman" pitchFamily="18" charset="0"/>
              </a:rPr>
              <a:t>potability</a:t>
            </a:r>
            <a:r>
              <a:rPr lang="en-US" sz="1600" dirty="0" smtClean="0">
                <a:latin typeface="Times New Roman" pitchFamily="18" charset="0"/>
                <a:cs typeface="Times New Roman" pitchFamily="18" charset="0"/>
              </a:rPr>
              <a:t>.</a:t>
            </a:r>
            <a:endParaRPr lang="en-US" sz="16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Hardness:Both</a:t>
            </a:r>
            <a:r>
              <a:rPr lang="en-US" sz="1600" dirty="0" smtClean="0">
                <a:latin typeface="Times New Roman" pitchFamily="18" charset="0"/>
                <a:cs typeface="Times New Roman" pitchFamily="18" charset="0"/>
              </a:rPr>
              <a:t> Potable and Not Potable water exhibit a predominant presence in the Very Hard and Hard </a:t>
            </a:r>
            <a:r>
              <a:rPr lang="en-US" sz="1600" dirty="0" err="1" smtClean="0">
                <a:latin typeface="Times New Roman" pitchFamily="18" charset="0"/>
                <a:cs typeface="Times New Roman" pitchFamily="18" charset="0"/>
              </a:rPr>
              <a:t>categories.this</a:t>
            </a:r>
            <a:r>
              <a:rPr lang="en-US" sz="1600" dirty="0" smtClean="0">
                <a:latin typeface="Times New Roman" pitchFamily="18" charset="0"/>
                <a:cs typeface="Times New Roman" pitchFamily="18" charset="0"/>
              </a:rPr>
              <a:t> should not be true.</a:t>
            </a:r>
          </a:p>
          <a:p>
            <a:r>
              <a:rPr lang="en-US" sz="1600" dirty="0" smtClean="0">
                <a:latin typeface="Times New Roman" pitchFamily="18" charset="0"/>
                <a:cs typeface="Times New Roman" pitchFamily="18" charset="0"/>
              </a:rPr>
              <a:t>solids: it seems most of the water bodies are </a:t>
            </a:r>
            <a:r>
              <a:rPr lang="en-US" sz="1600" dirty="0" err="1" smtClean="0">
                <a:latin typeface="Times New Roman" pitchFamily="18" charset="0"/>
                <a:cs typeface="Times New Roman" pitchFamily="18" charset="0"/>
              </a:rPr>
              <a:t>saline.fresh</a:t>
            </a:r>
            <a:r>
              <a:rPr lang="en-US" sz="1600" dirty="0" smtClean="0">
                <a:latin typeface="Times New Roman" pitchFamily="18" charset="0"/>
                <a:cs typeface="Times New Roman" pitchFamily="18" charset="0"/>
              </a:rPr>
              <a:t> water bodies presence in potable category is </a:t>
            </a:r>
            <a:r>
              <a:rPr lang="en-US" sz="1600" dirty="0" err="1" smtClean="0">
                <a:latin typeface="Times New Roman" pitchFamily="18" charset="0"/>
                <a:cs typeface="Times New Roman" pitchFamily="18" charset="0"/>
              </a:rPr>
              <a:t>zero,this</a:t>
            </a:r>
            <a:r>
              <a:rPr lang="en-US" sz="1600" dirty="0" smtClean="0">
                <a:latin typeface="Times New Roman" pitchFamily="18" charset="0"/>
                <a:cs typeface="Times New Roman" pitchFamily="18" charset="0"/>
              </a:rPr>
              <a:t> is too wrong.</a:t>
            </a:r>
          </a:p>
          <a:p>
            <a:endParaRPr lang="en-US" sz="1600" dirty="0">
              <a:solidFill>
                <a:schemeClr val="tx1"/>
              </a:solidFill>
              <a:latin typeface="Times New Roman" pitchFamily="18" charset="0"/>
              <a:cs typeface="Times New Roman" pitchFamily="18" charset="0"/>
            </a:endParaRPr>
          </a:p>
        </p:txBody>
      </p:sp>
      <p:sp>
        <p:nvSpPr>
          <p:cNvPr id="5" name="Title 1"/>
          <p:cNvSpPr txBox="1">
            <a:spLocks/>
          </p:cNvSpPr>
          <p:nvPr/>
        </p:nvSpPr>
        <p:spPr>
          <a:xfrm>
            <a:off x="0" y="285728"/>
            <a:ext cx="9144000" cy="642943"/>
          </a:xfrm>
          <a:prstGeom prst="rect">
            <a:avLst/>
          </a:prstGeom>
          <a:solidFill>
            <a:schemeClr val="bg2">
              <a:lumMod val="75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Content Placeholder 6" descr="download (4).png"/>
          <p:cNvPicPr>
            <a:picLocks noGrp="1" noChangeAspect="1"/>
          </p:cNvPicPr>
          <p:nvPr>
            <p:ph idx="1"/>
          </p:nvPr>
        </p:nvPicPr>
        <p:blipFill>
          <a:blip r:embed="rId2"/>
          <a:stretch>
            <a:fillRect/>
          </a:stretch>
        </p:blipFill>
        <p:spPr>
          <a:xfrm>
            <a:off x="214282" y="1071547"/>
            <a:ext cx="8472518" cy="3857651"/>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9" name="Notched Right Arrow 8"/>
          <p:cNvSpPr/>
          <p:nvPr/>
        </p:nvSpPr>
        <p:spPr>
          <a:xfrm>
            <a:off x="214282" y="4500570"/>
            <a:ext cx="8715436" cy="2357430"/>
          </a:xfrm>
          <a:prstGeom prst="notchedRightArrow">
            <a:avLst/>
          </a:prstGeom>
          <a:solidFill>
            <a:schemeClr val="accent1">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latin typeface="Times New Roman" pitchFamily="18" charset="0"/>
                <a:cs typeface="Times New Roman" pitchFamily="18" charset="0"/>
              </a:rPr>
              <a:t>chloramine,sulphate,organic_carbon,conductivity</a:t>
            </a:r>
            <a:r>
              <a:rPr lang="en-US" dirty="0" smtClean="0">
                <a:latin typeface="Times New Roman" pitchFamily="18" charset="0"/>
                <a:cs typeface="Times New Roman" pitchFamily="18" charset="0"/>
              </a:rPr>
              <a:t>: most of the potable water bodies have unacceptable </a:t>
            </a:r>
            <a:r>
              <a:rPr lang="en-US" dirty="0" err="1" smtClean="0">
                <a:latin typeface="Times New Roman" pitchFamily="18" charset="0"/>
                <a:cs typeface="Times New Roman" pitchFamily="18" charset="0"/>
              </a:rPr>
              <a:t>chloramine,sulphate,organic_carbon</a:t>
            </a:r>
            <a:r>
              <a:rPr lang="en-US" dirty="0" smtClean="0">
                <a:latin typeface="Times New Roman" pitchFamily="18" charset="0"/>
                <a:cs typeface="Times New Roman" pitchFamily="18" charset="0"/>
              </a:rPr>
              <a:t> and conductivity values.</a:t>
            </a:r>
            <a:endParaRPr lang="en-US" dirty="0">
              <a:latin typeface="Times New Roman" pitchFamily="18" charset="0"/>
              <a:cs typeface="Times New Roman" pitchFamily="18" charset="0"/>
            </a:endParaRPr>
          </a:p>
        </p:txBody>
      </p:sp>
      <p:pic>
        <p:nvPicPr>
          <p:cNvPr id="7" name="Content Placeholder 6" descr="download (5).png"/>
          <p:cNvPicPr>
            <a:picLocks noGrp="1" noChangeAspect="1"/>
          </p:cNvPicPr>
          <p:nvPr>
            <p:ph idx="1"/>
          </p:nvPr>
        </p:nvPicPr>
        <p:blipFill>
          <a:blip r:embed="rId2"/>
          <a:stretch>
            <a:fillRect/>
          </a:stretch>
        </p:blipFill>
        <p:spPr>
          <a:xfrm>
            <a:off x="357158" y="1214423"/>
            <a:ext cx="8329642" cy="3357585"/>
          </a:xfrm>
        </p:spPr>
      </p:pic>
      <p:sp>
        <p:nvSpPr>
          <p:cNvPr id="6" name="Title 1"/>
          <p:cNvSpPr txBox="1">
            <a:spLocks/>
          </p:cNvSpPr>
          <p:nvPr/>
        </p:nvSpPr>
        <p:spPr>
          <a:xfrm>
            <a:off x="0" y="285728"/>
            <a:ext cx="9144000" cy="642943"/>
          </a:xfrm>
          <a:prstGeom prst="rect">
            <a:avLst/>
          </a:prstGeom>
          <a:solidFill>
            <a:schemeClr val="bg2">
              <a:lumMod val="75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9" name="Notched Right Arrow 8"/>
          <p:cNvSpPr/>
          <p:nvPr/>
        </p:nvSpPr>
        <p:spPr>
          <a:xfrm>
            <a:off x="214282" y="4500570"/>
            <a:ext cx="8715436" cy="2357430"/>
          </a:xfrm>
          <a:prstGeom prst="notchedRightArrow">
            <a:avLst/>
          </a:prstGeom>
          <a:solidFill>
            <a:schemeClr val="accent1">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Trihalomethanes,Turbidity</a:t>
            </a:r>
            <a:r>
              <a:rPr lang="en-US" dirty="0" smtClean="0"/>
              <a:t>: Acceptable levels of </a:t>
            </a:r>
            <a:r>
              <a:rPr lang="en-US" dirty="0" err="1" smtClean="0"/>
              <a:t>Trihalomethanes</a:t>
            </a:r>
            <a:r>
              <a:rPr lang="en-US" dirty="0" smtClean="0"/>
              <a:t> and Turbidity dominate in Potable water, indicating that, in general, the </a:t>
            </a:r>
            <a:r>
              <a:rPr lang="en-US" dirty="0" err="1" smtClean="0"/>
              <a:t>Trihalomethanes</a:t>
            </a:r>
            <a:r>
              <a:rPr lang="en-US" dirty="0" smtClean="0"/>
              <a:t> and Turbidity content is within permissible limits for drinking water.</a:t>
            </a:r>
            <a:endParaRPr lang="en-US" dirty="0"/>
          </a:p>
        </p:txBody>
      </p:sp>
      <p:pic>
        <p:nvPicPr>
          <p:cNvPr id="8" name="Content Placeholder 7" descr="download (6).png"/>
          <p:cNvPicPr>
            <a:picLocks noGrp="1" noChangeAspect="1"/>
          </p:cNvPicPr>
          <p:nvPr>
            <p:ph idx="1"/>
          </p:nvPr>
        </p:nvPicPr>
        <p:blipFill>
          <a:blip r:embed="rId2"/>
          <a:stretch>
            <a:fillRect/>
          </a:stretch>
        </p:blipFill>
        <p:spPr>
          <a:xfrm>
            <a:off x="357158" y="1214422"/>
            <a:ext cx="8229600" cy="3335139"/>
          </a:xfrm>
        </p:spPr>
      </p:pic>
      <p:sp>
        <p:nvSpPr>
          <p:cNvPr id="6" name="Title 1"/>
          <p:cNvSpPr txBox="1">
            <a:spLocks/>
          </p:cNvSpPr>
          <p:nvPr/>
        </p:nvSpPr>
        <p:spPr>
          <a:xfrm>
            <a:off x="0" y="285728"/>
            <a:ext cx="9144000" cy="642943"/>
          </a:xfrm>
          <a:prstGeom prst="rect">
            <a:avLst/>
          </a:prstGeom>
          <a:solidFill>
            <a:schemeClr val="bg2">
              <a:lumMod val="75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a:bodyPr>
          <a:lstStyle/>
          <a:p>
            <a:pPr>
              <a:buNone/>
            </a:pPr>
            <a:endParaRPr lang="en-US" sz="1600" b="1" i="1" dirty="0" smtClean="0"/>
          </a:p>
          <a:p>
            <a:pPr>
              <a:buNone/>
            </a:pPr>
            <a:endParaRPr lang="en-US" sz="1600" b="1" i="1" dirty="0" smtClean="0"/>
          </a:p>
          <a:p>
            <a:pPr>
              <a:buNone/>
            </a:pPr>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p:txBody>
      </p:sp>
      <p:pic>
        <p:nvPicPr>
          <p:cNvPr id="6" name="Picture 5" descr="download (3).png"/>
          <p:cNvPicPr>
            <a:picLocks noChangeAspect="1"/>
          </p:cNvPicPr>
          <p:nvPr/>
        </p:nvPicPr>
        <p:blipFill>
          <a:blip r:embed="rId2"/>
          <a:stretch>
            <a:fillRect/>
          </a:stretch>
        </p:blipFill>
        <p:spPr>
          <a:xfrm>
            <a:off x="500034" y="1214422"/>
            <a:ext cx="7786742" cy="5072098"/>
          </a:xfrm>
          <a:prstGeom prst="rect">
            <a:avLst/>
          </a:prstGeom>
        </p:spPr>
      </p:pic>
      <p:sp>
        <p:nvSpPr>
          <p:cNvPr id="7" name="Title 1"/>
          <p:cNvSpPr txBox="1">
            <a:spLocks/>
          </p:cNvSpPr>
          <p:nvPr/>
        </p:nvSpPr>
        <p:spPr>
          <a:xfrm>
            <a:off x="0" y="285728"/>
            <a:ext cx="9144000" cy="642943"/>
          </a:xfrm>
          <a:prstGeom prst="rect">
            <a:avLst/>
          </a:prstGeom>
          <a:solidFill>
            <a:schemeClr val="bg2">
              <a:lumMod val="75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fontScale="92500" lnSpcReduction="10000"/>
          </a:bodyPr>
          <a:lstStyle/>
          <a:p>
            <a:pPr>
              <a:buNone/>
            </a:pPr>
            <a:endParaRPr lang="en-US" sz="1600" b="1" i="1" dirty="0" smtClean="0"/>
          </a:p>
          <a:p>
            <a:pPr>
              <a:buNone/>
            </a:pPr>
            <a:endParaRPr lang="en-US" sz="1600" b="1" i="1" dirty="0" smtClean="0"/>
          </a:p>
          <a:p>
            <a:pPr>
              <a:buNone/>
            </a:pPr>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700" dirty="0" smtClean="0">
              <a:latin typeface="Times New Roman" pitchFamily="18" charset="0"/>
              <a:cs typeface="Times New Roman" pitchFamily="18" charset="0"/>
            </a:endParaRPr>
          </a:p>
          <a:p>
            <a:endParaRPr lang="en-US" sz="1600" dirty="0" smtClean="0"/>
          </a:p>
          <a:p>
            <a:r>
              <a:rPr lang="en-US" sz="1700" dirty="0" smtClean="0">
                <a:latin typeface="Times New Roman" pitchFamily="18" charset="0"/>
                <a:cs typeface="Times New Roman" pitchFamily="18" charset="0"/>
              </a:rPr>
              <a:t>Following the outlier treatment, a minimal number of outliers persist in the dataset. </a:t>
            </a:r>
            <a:endParaRPr lang="en-US" sz="1700" dirty="0">
              <a:latin typeface="Times New Roman" pitchFamily="18" charset="0"/>
              <a:cs typeface="Times New Roman" pitchFamily="18" charset="0"/>
            </a:endParaRPr>
          </a:p>
        </p:txBody>
      </p:sp>
      <p:sp>
        <p:nvSpPr>
          <p:cNvPr id="5" name="Title 1"/>
          <p:cNvSpPr txBox="1">
            <a:spLocks/>
          </p:cNvSpPr>
          <p:nvPr/>
        </p:nvSpPr>
        <p:spPr>
          <a:xfrm>
            <a:off x="0" y="214290"/>
            <a:ext cx="9144000" cy="785819"/>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6" name="Picture 5" descr="download (13).png"/>
          <p:cNvPicPr>
            <a:picLocks noChangeAspect="1"/>
          </p:cNvPicPr>
          <p:nvPr/>
        </p:nvPicPr>
        <p:blipFill>
          <a:blip r:embed="rId2"/>
          <a:stretch>
            <a:fillRect/>
          </a:stretch>
        </p:blipFill>
        <p:spPr>
          <a:xfrm>
            <a:off x="357158" y="1214422"/>
            <a:ext cx="8429716" cy="471490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85926"/>
            <a:ext cx="6543692" cy="4688026"/>
          </a:xfrm>
        </p:spPr>
        <p:txBody>
          <a:bodyPr>
            <a:normAutofit/>
          </a:bodyPr>
          <a:lstStyle/>
          <a:p>
            <a:pPr>
              <a:buNone/>
            </a:pPr>
            <a:endParaRPr lang="en-US"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r>
              <a:rPr lang="en-IN" sz="1600" dirty="0" smtClean="0">
                <a:latin typeface="Times New Roman" pitchFamily="18" charset="0"/>
                <a:cs typeface="Times New Roman" pitchFamily="18" charset="0"/>
              </a:rPr>
              <a:t>After oversampling </a:t>
            </a:r>
            <a:r>
              <a:rPr lang="en-US" sz="1600" dirty="0" smtClean="0">
                <a:latin typeface="Times New Roman" pitchFamily="18" charset="0"/>
                <a:cs typeface="Times New Roman" pitchFamily="18" charset="0"/>
              </a:rPr>
              <a:t>n</a:t>
            </a:r>
            <a:r>
              <a:rPr lang="en-US" sz="1600" dirty="0" smtClean="0"/>
              <a:t>ow our dataset is perfectly balanced.</a:t>
            </a:r>
            <a:endParaRPr lang="en-US" sz="1600" dirty="0">
              <a:latin typeface="Times New Roman" pitchFamily="18" charset="0"/>
              <a:cs typeface="Times New Roman" pitchFamily="18" charset="0"/>
            </a:endParaRPr>
          </a:p>
        </p:txBody>
      </p:sp>
      <p:sp>
        <p:nvSpPr>
          <p:cNvPr id="7" name="Title 1"/>
          <p:cNvSpPr txBox="1">
            <a:spLocks/>
          </p:cNvSpPr>
          <p:nvPr/>
        </p:nvSpPr>
        <p:spPr>
          <a:xfrm>
            <a:off x="0" y="928670"/>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DATA  PREPROCESSING</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4" name="Google Shape;856;p44"/>
          <p:cNvPicPr preferRelativeResize="0"/>
          <p:nvPr/>
        </p:nvPicPr>
        <p:blipFill>
          <a:blip r:embed="rId2">
            <a:alphaModFix/>
          </a:blip>
          <a:stretch>
            <a:fillRect/>
          </a:stretch>
        </p:blipFill>
        <p:spPr>
          <a:xfrm>
            <a:off x="6143636" y="1928802"/>
            <a:ext cx="2714644" cy="4429156"/>
          </a:xfrm>
          <a:prstGeom prst="rect">
            <a:avLst/>
          </a:prstGeom>
          <a:noFill/>
          <a:ln>
            <a:noFill/>
          </a:ln>
        </p:spPr>
      </p:pic>
      <p:pic>
        <p:nvPicPr>
          <p:cNvPr id="5" name="Google Shape;840;p44"/>
          <p:cNvPicPr preferRelativeResize="0"/>
          <p:nvPr/>
        </p:nvPicPr>
        <p:blipFill>
          <a:blip r:embed="rId3" cstate="print">
            <a:alphaModFix/>
          </a:blip>
          <a:stretch>
            <a:fillRect/>
          </a:stretch>
        </p:blipFill>
        <p:spPr>
          <a:xfrm rot="2282424">
            <a:off x="5612416" y="3198019"/>
            <a:ext cx="1314394" cy="1279428"/>
          </a:xfrm>
          <a:prstGeom prst="rect">
            <a:avLst/>
          </a:prstGeom>
          <a:noFill/>
          <a:ln>
            <a:noFill/>
          </a:ln>
        </p:spPr>
      </p:pic>
      <p:pic>
        <p:nvPicPr>
          <p:cNvPr id="6" name="Google Shape;839;p44"/>
          <p:cNvPicPr preferRelativeResize="0"/>
          <p:nvPr/>
        </p:nvPicPr>
        <p:blipFill>
          <a:blip r:embed="rId4" cstate="print">
            <a:alphaModFix/>
          </a:blip>
          <a:stretch>
            <a:fillRect/>
          </a:stretch>
        </p:blipFill>
        <p:spPr>
          <a:xfrm rot="19732966">
            <a:off x="8103426" y="3159816"/>
            <a:ext cx="1255114" cy="1298695"/>
          </a:xfrm>
          <a:prstGeom prst="rect">
            <a:avLst/>
          </a:prstGeom>
          <a:noFill/>
          <a:ln>
            <a:noFill/>
          </a:ln>
        </p:spPr>
      </p:pic>
      <p:pic>
        <p:nvPicPr>
          <p:cNvPr id="8" name="Picture 7" descr="download (16).png"/>
          <p:cNvPicPr>
            <a:picLocks noChangeAspect="1"/>
          </p:cNvPicPr>
          <p:nvPr/>
        </p:nvPicPr>
        <p:blipFill>
          <a:blip r:embed="rId5"/>
          <a:stretch>
            <a:fillRect/>
          </a:stretch>
        </p:blipFill>
        <p:spPr>
          <a:xfrm>
            <a:off x="285720" y="1785926"/>
            <a:ext cx="5286412" cy="400052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85926"/>
            <a:ext cx="6543692" cy="4688026"/>
          </a:xfrm>
        </p:spPr>
        <p:txBody>
          <a:bodyPr>
            <a:normAutofit/>
          </a:bodyPr>
          <a:lstStyle/>
          <a:p>
            <a:pPr>
              <a:buNone/>
            </a:pPr>
            <a:endParaRPr lang="en-US" sz="1600"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Data Splitting:</a:t>
            </a:r>
          </a:p>
          <a:p>
            <a:r>
              <a:rPr lang="en-US" sz="1600" dirty="0" smtClean="0">
                <a:latin typeface="Times New Roman" pitchFamily="18" charset="0"/>
                <a:cs typeface="Times New Roman" pitchFamily="18" charset="0"/>
              </a:rPr>
              <a:t>Data splitting is a crucial step in machine learning to evaluate and validate models effectively</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Splitting data into train and test sets</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Data </a:t>
            </a:r>
            <a:r>
              <a:rPr lang="en-US" b="1" dirty="0" smtClean="0">
                <a:latin typeface="Times New Roman" pitchFamily="18" charset="0"/>
                <a:cs typeface="Times New Roman" pitchFamily="18" charset="0"/>
              </a:rPr>
              <a:t>Scaling:</a:t>
            </a:r>
            <a:endParaRPr lang="en-US" b="1"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After splitting the dataset into train and test performed Data normalization or scaling to Standardize numeric features.</a:t>
            </a:r>
          </a:p>
          <a:p>
            <a:pPr>
              <a:buNone/>
            </a:pP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
        <p:nvSpPr>
          <p:cNvPr id="7" name="Title 1"/>
          <p:cNvSpPr txBox="1">
            <a:spLocks/>
          </p:cNvSpPr>
          <p:nvPr/>
        </p:nvSpPr>
        <p:spPr>
          <a:xfrm>
            <a:off x="0" y="928670"/>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DATA  PREPROCESSING</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4" name="Google Shape;856;p44"/>
          <p:cNvPicPr preferRelativeResize="0"/>
          <p:nvPr/>
        </p:nvPicPr>
        <p:blipFill>
          <a:blip r:embed="rId2">
            <a:alphaModFix/>
          </a:blip>
          <a:stretch>
            <a:fillRect/>
          </a:stretch>
        </p:blipFill>
        <p:spPr>
          <a:xfrm>
            <a:off x="7000892" y="3000372"/>
            <a:ext cx="1857388" cy="2500354"/>
          </a:xfrm>
          <a:prstGeom prst="rect">
            <a:avLst/>
          </a:prstGeom>
          <a:noFill/>
          <a:ln>
            <a:noFill/>
          </a:ln>
        </p:spPr>
      </p:pic>
      <p:pic>
        <p:nvPicPr>
          <p:cNvPr id="5" name="Google Shape;840;p44"/>
          <p:cNvPicPr preferRelativeResize="0"/>
          <p:nvPr/>
        </p:nvPicPr>
        <p:blipFill>
          <a:blip r:embed="rId3" cstate="print">
            <a:alphaModFix/>
          </a:blip>
          <a:stretch>
            <a:fillRect/>
          </a:stretch>
        </p:blipFill>
        <p:spPr>
          <a:xfrm rot="2282424">
            <a:off x="6398234" y="3269457"/>
            <a:ext cx="1314394" cy="1279428"/>
          </a:xfrm>
          <a:prstGeom prst="rect">
            <a:avLst/>
          </a:prstGeom>
          <a:noFill/>
          <a:ln>
            <a:noFill/>
          </a:ln>
        </p:spPr>
      </p:pic>
      <p:pic>
        <p:nvPicPr>
          <p:cNvPr id="6" name="Google Shape;839;p44"/>
          <p:cNvPicPr preferRelativeResize="0"/>
          <p:nvPr/>
        </p:nvPicPr>
        <p:blipFill>
          <a:blip r:embed="rId4" cstate="print">
            <a:alphaModFix/>
          </a:blip>
          <a:stretch>
            <a:fillRect/>
          </a:stretch>
        </p:blipFill>
        <p:spPr>
          <a:xfrm rot="19732966">
            <a:off x="8103426" y="3159816"/>
            <a:ext cx="1255114" cy="129869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39719"/>
          </a:xfrm>
        </p:spPr>
        <p:txBody>
          <a:bodyPr>
            <a:normAutofit fontScale="90000"/>
          </a:bodyPr>
          <a:lstStyle/>
          <a:p>
            <a:pPr algn="ctr"/>
            <a:r>
              <a:rPr lang="en-US" dirty="0" smtClean="0"/>
              <a:t/>
            </a:r>
            <a:br>
              <a:rPr lang="en-US" dirty="0" smtClean="0"/>
            </a:br>
            <a:r>
              <a:rPr lang="en-US" b="1" dirty="0" smtClean="0"/>
              <a:t>Model Selection</a:t>
            </a:r>
            <a:endParaRPr lang="en-US" dirty="0"/>
          </a:p>
        </p:txBody>
      </p:sp>
      <p:sp>
        <p:nvSpPr>
          <p:cNvPr id="3" name="Content Placeholder 2"/>
          <p:cNvSpPr>
            <a:spLocks noGrp="1"/>
          </p:cNvSpPr>
          <p:nvPr>
            <p:ph idx="1"/>
          </p:nvPr>
        </p:nvSpPr>
        <p:spPr>
          <a:xfrm>
            <a:off x="457200" y="928669"/>
            <a:ext cx="4686304" cy="5545283"/>
          </a:xfrm>
        </p:spPr>
        <p:txBody>
          <a:bodyPr>
            <a:normAutofit/>
          </a:bodyPr>
          <a:lstStyle/>
          <a:p>
            <a:pPr>
              <a:buNone/>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There are many machine learning algorithms to experiment with when you are working on a classification problem.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Here we are using the following models on our dataset.</a:t>
            </a:r>
          </a:p>
          <a:p>
            <a:pPr lvl="1"/>
            <a:r>
              <a:rPr lang="en-US" sz="2000" dirty="0" err="1" smtClean="0">
                <a:latin typeface="Times New Roman" pitchFamily="18" charset="0"/>
                <a:cs typeface="Times New Roman" pitchFamily="18" charset="0"/>
              </a:rPr>
              <a:t>AdaBoost</a:t>
            </a:r>
            <a:r>
              <a:rPr lang="en-US" sz="2000" dirty="0" smtClean="0">
                <a:latin typeface="Times New Roman" pitchFamily="18" charset="0"/>
                <a:cs typeface="Times New Roman" pitchFamily="18" charset="0"/>
              </a:rPr>
              <a:t> </a:t>
            </a:r>
          </a:p>
          <a:p>
            <a:pPr lvl="1"/>
            <a:r>
              <a:rPr lang="en-US" sz="2000" dirty="0" smtClean="0">
                <a:latin typeface="Times New Roman" pitchFamily="18" charset="0"/>
                <a:cs typeface="Times New Roman" pitchFamily="18" charset="0"/>
              </a:rPr>
              <a:t>Gradient Boosting</a:t>
            </a:r>
          </a:p>
          <a:p>
            <a:pPr lvl="1"/>
            <a:r>
              <a:rPr lang="en-US" sz="2000" dirty="0" smtClean="0">
                <a:latin typeface="Times New Roman" pitchFamily="18" charset="0"/>
                <a:cs typeface="Times New Roman" pitchFamily="18" charset="0"/>
              </a:rPr>
              <a:t>Logistic Regression</a:t>
            </a:r>
          </a:p>
          <a:p>
            <a:pPr lvl="1"/>
            <a:r>
              <a:rPr lang="en-US" sz="2000" dirty="0" smtClean="0">
                <a:latin typeface="Times New Roman" pitchFamily="18" charset="0"/>
                <a:cs typeface="Times New Roman" pitchFamily="18" charset="0"/>
              </a:rPr>
              <a:t>Random Forest Classifier</a:t>
            </a:r>
          </a:p>
          <a:p>
            <a:pPr lvl="1"/>
            <a:r>
              <a:rPr lang="en-US" sz="2000" dirty="0" smtClean="0">
                <a:latin typeface="Times New Roman" pitchFamily="18" charset="0"/>
                <a:cs typeface="Times New Roman" pitchFamily="18" charset="0"/>
              </a:rPr>
              <a:t>KNN</a:t>
            </a:r>
          </a:p>
          <a:p>
            <a:pPr lvl="1"/>
            <a:r>
              <a:rPr lang="en-US" sz="2000" dirty="0" err="1" smtClean="0">
                <a:latin typeface="Times New Roman" pitchFamily="18" charset="0"/>
                <a:cs typeface="Times New Roman" pitchFamily="18" charset="0"/>
              </a:rPr>
              <a:t>Xgboost</a:t>
            </a:r>
            <a:endParaRPr lang="en-US" sz="2000" dirty="0" smtClean="0">
              <a:latin typeface="Times New Roman" pitchFamily="18" charset="0"/>
              <a:cs typeface="Times New Roman" pitchFamily="18" charset="0"/>
            </a:endParaRPr>
          </a:p>
          <a:p>
            <a:pPr lvl="1"/>
            <a:r>
              <a:rPr lang="en-US" sz="2000" dirty="0" smtClean="0">
                <a:latin typeface="Times New Roman" pitchFamily="18" charset="0"/>
                <a:cs typeface="Times New Roman" pitchFamily="18" charset="0"/>
              </a:rPr>
              <a:t>SVC</a:t>
            </a:r>
            <a:endParaRPr lang="en-US" sz="2000" dirty="0">
              <a:latin typeface="Times New Roman" pitchFamily="18" charset="0"/>
              <a:cs typeface="Times New Roman" pitchFamily="18" charset="0"/>
            </a:endParaRPr>
          </a:p>
        </p:txBody>
      </p:sp>
      <p:sp>
        <p:nvSpPr>
          <p:cNvPr id="4" name="Title 1"/>
          <p:cNvSpPr txBox="1">
            <a:spLocks/>
          </p:cNvSpPr>
          <p:nvPr/>
        </p:nvSpPr>
        <p:spPr>
          <a:xfrm>
            <a:off x="0" y="0"/>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MODEL SELECTION</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Google Shape;431;p33"/>
          <p:cNvPicPr preferRelativeResize="0"/>
          <p:nvPr/>
        </p:nvPicPr>
        <p:blipFill rotWithShape="1">
          <a:blip r:embed="rId2">
            <a:alphaModFix/>
          </a:blip>
          <a:srcRect l="14753" r="14753"/>
          <a:stretch/>
        </p:blipFill>
        <p:spPr>
          <a:xfrm>
            <a:off x="5214942" y="1571612"/>
            <a:ext cx="3446700" cy="4071966"/>
          </a:xfrm>
          <a:prstGeom prst="ellipse">
            <a:avLst/>
          </a:prstGeom>
          <a:noFill/>
          <a:ln>
            <a:noFill/>
          </a:ln>
        </p:spPr>
      </p:pic>
      <p:pic>
        <p:nvPicPr>
          <p:cNvPr id="8" name="Google Shape;432;p33"/>
          <p:cNvPicPr preferRelativeResize="0"/>
          <p:nvPr/>
        </p:nvPicPr>
        <p:blipFill>
          <a:blip r:embed="rId3">
            <a:alphaModFix/>
          </a:blip>
          <a:stretch>
            <a:fillRect/>
          </a:stretch>
        </p:blipFill>
        <p:spPr>
          <a:xfrm>
            <a:off x="7429521" y="500042"/>
            <a:ext cx="1714480" cy="1513725"/>
          </a:xfrm>
          <a:prstGeom prst="rect">
            <a:avLst/>
          </a:prstGeom>
          <a:noFill/>
          <a:ln>
            <a:noFill/>
          </a:ln>
        </p:spPr>
      </p:pic>
      <p:pic>
        <p:nvPicPr>
          <p:cNvPr id="9" name="Google Shape;432;p33"/>
          <p:cNvPicPr preferRelativeResize="0"/>
          <p:nvPr/>
        </p:nvPicPr>
        <p:blipFill>
          <a:blip r:embed="rId3">
            <a:alphaModFix/>
          </a:blip>
          <a:stretch>
            <a:fillRect/>
          </a:stretch>
        </p:blipFill>
        <p:spPr>
          <a:xfrm>
            <a:off x="3929058" y="4857760"/>
            <a:ext cx="1857388" cy="17859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74639"/>
            <a:ext cx="8643998" cy="654032"/>
          </a:xfrm>
          <a:solidFill>
            <a:schemeClr val="accent1">
              <a:lumMod val="40000"/>
              <a:lumOff val="60000"/>
            </a:schemeClr>
          </a:solidFill>
        </p:spPr>
        <p:txBody>
          <a:bodyPr>
            <a:normAutofit/>
          </a:bodyPr>
          <a:lstStyle/>
          <a:p>
            <a:pPr algn="ctr"/>
            <a:r>
              <a:rPr lang="en-US" sz="3600" b="1" dirty="0" smtClean="0">
                <a:solidFill>
                  <a:schemeClr val="tx1"/>
                </a:solidFill>
                <a:latin typeface="Times New Roman" pitchFamily="18" charset="0"/>
                <a:cs typeface="Times New Roman" pitchFamily="18" charset="0"/>
              </a:rPr>
              <a:t>INTRODUCTION</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857488" y="1071547"/>
            <a:ext cx="5829312" cy="5286414"/>
          </a:xfrm>
        </p:spPr>
        <p:txBody>
          <a:bodyPr>
            <a:normAutofit/>
          </a:bodyPr>
          <a:lstStyle/>
          <a:p>
            <a:r>
              <a:rPr lang="en-US" sz="2000" dirty="0" smtClean="0">
                <a:latin typeface="Times New Roman" pitchFamily="18" charset="0"/>
                <a:cs typeface="Times New Roman" pitchFamily="18" charset="0"/>
              </a:rPr>
              <a:t>Water quality is of vital importance to human health. Having accessible and safe drinking water is a fundamental requirement for maintaining a healthy life.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Ensuring the availability of clean drinking water is a crucial step in preventing diseases and a critical component in improving the overall health of a community.</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In this context, data analysis and scientific research related to water quality can provide policymakers with essential insights, helping them formulate effective strategies for water resource management and preservation of water quality.</a:t>
            </a:r>
          </a:p>
        </p:txBody>
      </p:sp>
      <p:sp>
        <p:nvSpPr>
          <p:cNvPr id="29698" name="AutoShape 2" descr="Customize 175+ Food Coupon Templates Online - Canva"/>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Customize 175+ Food Coupon Templates Online - Canva"/>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Google Shape;131;p25"/>
          <p:cNvPicPr preferRelativeResize="0"/>
          <p:nvPr/>
        </p:nvPicPr>
        <p:blipFill rotWithShape="1">
          <a:blip r:embed="rId3">
            <a:alphaModFix/>
          </a:blip>
          <a:srcRect t="23446" b="32481"/>
          <a:stretch/>
        </p:blipFill>
        <p:spPr>
          <a:xfrm>
            <a:off x="1000100" y="928670"/>
            <a:ext cx="2321475" cy="1021075"/>
          </a:xfrm>
          <a:prstGeom prst="rect">
            <a:avLst/>
          </a:prstGeom>
          <a:noFill/>
          <a:ln>
            <a:noFill/>
          </a:ln>
        </p:spPr>
      </p:pic>
      <p:pic>
        <p:nvPicPr>
          <p:cNvPr id="7" name="Google Shape;186;p28"/>
          <p:cNvPicPr preferRelativeResize="0"/>
          <p:nvPr/>
        </p:nvPicPr>
        <p:blipFill>
          <a:blip r:embed="rId4">
            <a:alphaModFix/>
          </a:blip>
          <a:stretch>
            <a:fillRect/>
          </a:stretch>
        </p:blipFill>
        <p:spPr>
          <a:xfrm>
            <a:off x="0" y="2428868"/>
            <a:ext cx="2928926" cy="3571900"/>
          </a:xfrm>
          <a:prstGeom prst="rect">
            <a:avLst/>
          </a:prstGeom>
          <a:noFill/>
          <a:ln>
            <a:noFill/>
          </a:ln>
        </p:spPr>
      </p:pic>
      <p:pic>
        <p:nvPicPr>
          <p:cNvPr id="8" name="Google Shape;187;p28"/>
          <p:cNvPicPr preferRelativeResize="0"/>
          <p:nvPr/>
        </p:nvPicPr>
        <p:blipFill>
          <a:blip r:embed="rId5" cstate="print">
            <a:alphaModFix/>
          </a:blip>
          <a:stretch>
            <a:fillRect/>
          </a:stretch>
        </p:blipFill>
        <p:spPr>
          <a:xfrm rot="2536015">
            <a:off x="-228065" y="2130636"/>
            <a:ext cx="1322942" cy="1320286"/>
          </a:xfrm>
          <a:prstGeom prst="rect">
            <a:avLst/>
          </a:prstGeom>
          <a:noFill/>
          <a:ln>
            <a:noFill/>
          </a:ln>
        </p:spPr>
      </p:pic>
      <p:pic>
        <p:nvPicPr>
          <p:cNvPr id="9" name="Google Shape;189;p28"/>
          <p:cNvPicPr preferRelativeResize="0"/>
          <p:nvPr/>
        </p:nvPicPr>
        <p:blipFill>
          <a:blip r:embed="rId6" cstate="print">
            <a:alphaModFix/>
          </a:blip>
          <a:stretch>
            <a:fillRect/>
          </a:stretch>
        </p:blipFill>
        <p:spPr>
          <a:xfrm>
            <a:off x="1500166" y="2071678"/>
            <a:ext cx="1061322" cy="1059206"/>
          </a:xfrm>
          <a:prstGeom prst="rect">
            <a:avLst/>
          </a:prstGeom>
          <a:noFill/>
          <a:ln>
            <a:noFill/>
          </a:ln>
        </p:spPr>
      </p:pic>
      <p:pic>
        <p:nvPicPr>
          <p:cNvPr id="10" name="Google Shape;188;p28"/>
          <p:cNvPicPr preferRelativeResize="0"/>
          <p:nvPr/>
        </p:nvPicPr>
        <p:blipFill>
          <a:blip r:embed="rId7" cstate="print">
            <a:alphaModFix/>
          </a:blip>
          <a:stretch>
            <a:fillRect/>
          </a:stretch>
        </p:blipFill>
        <p:spPr>
          <a:xfrm>
            <a:off x="1428728" y="4643446"/>
            <a:ext cx="1234054" cy="1231589"/>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071547"/>
            <a:ext cx="8572560" cy="5572164"/>
          </a:xfrm>
        </p:spPr>
        <p:txBody>
          <a:bodyPr>
            <a:normAutofit/>
          </a:bodyPr>
          <a:lstStyle/>
          <a:p>
            <a:r>
              <a:rPr lang="en-US" sz="1600" dirty="0" smtClean="0">
                <a:latin typeface="Times New Roman" pitchFamily="18" charset="0"/>
                <a:cs typeface="Times New Roman" pitchFamily="18" charset="0"/>
              </a:rPr>
              <a:t> Now we will plot the table comparing accuracy of each model.   .                         </a:t>
            </a:r>
          </a:p>
          <a:p>
            <a:r>
              <a:rPr lang="en-US" sz="1600" dirty="0" smtClean="0">
                <a:latin typeface="Times New Roman" pitchFamily="18" charset="0"/>
                <a:cs typeface="Times New Roman" pitchFamily="18" charset="0"/>
              </a:rPr>
              <a:t>Plotting accuracy ,F1 </a:t>
            </a:r>
            <a:r>
              <a:rPr lang="en-US" sz="1600" dirty="0" err="1" smtClean="0">
                <a:latin typeface="Times New Roman" pitchFamily="18" charset="0"/>
                <a:cs typeface="Times New Roman" pitchFamily="18" charset="0"/>
              </a:rPr>
              <a:t>score,AUC</a:t>
            </a:r>
            <a:r>
              <a:rPr lang="en-US" sz="1600" dirty="0" smtClean="0">
                <a:latin typeface="Times New Roman" pitchFamily="18" charset="0"/>
                <a:cs typeface="Times New Roman" pitchFamily="18" charset="0"/>
              </a:rPr>
              <a:t> Table for models. </a:t>
            </a:r>
          </a:p>
          <a:p>
            <a:r>
              <a:rPr lang="en-US" sz="1600" dirty="0" err="1" smtClean="0"/>
              <a:t>XGBClassifier</a:t>
            </a:r>
            <a:r>
              <a:rPr lang="en-US" sz="1600" dirty="0" smtClean="0"/>
              <a:t> model is giving the highest accuracy,f1 score and AUC.</a:t>
            </a:r>
            <a:endParaRPr lang="en-US" sz="1600" b="1" u="sng"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                                                               </a:t>
            </a: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endParaRPr lang="en-US" sz="1600" dirty="0" smtClean="0"/>
          </a:p>
          <a:p>
            <a:endParaRPr lang="en-US" sz="1600" dirty="0" smtClean="0"/>
          </a:p>
          <a:p>
            <a:endParaRPr lang="en-US" sz="1600" dirty="0" smtClean="0"/>
          </a:p>
          <a:p>
            <a:r>
              <a:rPr lang="en-US" sz="1600" dirty="0" smtClean="0"/>
              <a:t>after applying </a:t>
            </a:r>
            <a:r>
              <a:rPr lang="en-US" sz="1600" dirty="0" err="1" smtClean="0"/>
              <a:t>hyperparameter</a:t>
            </a:r>
            <a:r>
              <a:rPr lang="en-US" sz="1600" dirty="0" smtClean="0"/>
              <a:t> tuning  </a:t>
            </a:r>
            <a:r>
              <a:rPr lang="en-US" sz="1600" dirty="0" err="1" smtClean="0"/>
              <a:t>xgb</a:t>
            </a:r>
            <a:r>
              <a:rPr lang="en-US" sz="1600" dirty="0" smtClean="0"/>
              <a:t> classifier model accuracy </a:t>
            </a:r>
            <a:r>
              <a:rPr lang="en-US" sz="1600" dirty="0" err="1" smtClean="0"/>
              <a:t>increses</a:t>
            </a:r>
            <a:r>
              <a:rPr lang="en-US" sz="1600" dirty="0" smtClean="0"/>
              <a:t> to 94% . so we for our final model we are going to use </a:t>
            </a:r>
            <a:r>
              <a:rPr lang="en-US" sz="1600" dirty="0" err="1" smtClean="0"/>
              <a:t>xgb</a:t>
            </a:r>
            <a:r>
              <a:rPr lang="en-US" sz="1600" dirty="0" smtClean="0"/>
              <a:t> classifier with fine tuning.</a:t>
            </a:r>
            <a:endParaRPr lang="en-US" sz="1600" dirty="0">
              <a:latin typeface="Times New Roman" pitchFamily="18" charset="0"/>
              <a:cs typeface="Times New Roman" pitchFamily="18" charset="0"/>
            </a:endParaRPr>
          </a:p>
        </p:txBody>
      </p:sp>
      <p:sp>
        <p:nvSpPr>
          <p:cNvPr id="11" name="Title 1"/>
          <p:cNvSpPr txBox="1">
            <a:spLocks/>
          </p:cNvSpPr>
          <p:nvPr/>
        </p:nvSpPr>
        <p:spPr>
          <a:xfrm>
            <a:off x="0" y="214290"/>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MODEL TRAINING</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graphicFrame>
        <p:nvGraphicFramePr>
          <p:cNvPr id="12" name="Table 11"/>
          <p:cNvGraphicFramePr>
            <a:graphicFrameLocks noGrp="1"/>
          </p:cNvGraphicFramePr>
          <p:nvPr/>
        </p:nvGraphicFramePr>
        <p:xfrm>
          <a:off x="285720" y="2214554"/>
          <a:ext cx="4786345" cy="3413760"/>
        </p:xfrm>
        <a:graphic>
          <a:graphicData uri="http://schemas.openxmlformats.org/drawingml/2006/table">
            <a:tbl>
              <a:tblPr firstRow="1" bandRow="1">
                <a:tableStyleId>{5C22544A-7EE6-4342-B048-85BDC9FD1C3A}</a:tableStyleId>
              </a:tblPr>
              <a:tblGrid>
                <a:gridCol w="2000264"/>
                <a:gridCol w="1013363"/>
                <a:gridCol w="886361"/>
                <a:gridCol w="886357"/>
              </a:tblGrid>
              <a:tr h="545352">
                <a:tc>
                  <a:txBody>
                    <a:bodyPr/>
                    <a:lstStyle/>
                    <a:p>
                      <a:r>
                        <a:rPr lang="en-US" sz="1600" dirty="0" smtClean="0">
                          <a:latin typeface="Times New Roman" pitchFamily="18" charset="0"/>
                          <a:cs typeface="Times New Roman" pitchFamily="18" charset="0"/>
                        </a:rPr>
                        <a:t>MODEL</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ACCURACY</a:t>
                      </a:r>
                      <a:endParaRPr lang="en-US" sz="1600" dirty="0">
                        <a:latin typeface="Times New Roman" pitchFamily="18" charset="0"/>
                        <a:cs typeface="Times New Roman" pitchFamily="18" charset="0"/>
                      </a:endParaRPr>
                    </a:p>
                  </a:txBody>
                  <a:tcPr/>
                </a:tc>
                <a:tc>
                  <a:txBody>
                    <a:bodyPr/>
                    <a:lstStyle/>
                    <a:p>
                      <a:r>
                        <a:rPr lang="en-US" sz="1600" smtClean="0">
                          <a:latin typeface="Times New Roman" pitchFamily="18" charset="0"/>
                          <a:cs typeface="Times New Roman" pitchFamily="18" charset="0"/>
                        </a:rPr>
                        <a:t>F1-SCORE</a:t>
                      </a:r>
                      <a:endParaRPr lang="en-US" sz="1600" dirty="0">
                        <a:latin typeface="Times New Roman" pitchFamily="18" charset="0"/>
                        <a:cs typeface="Times New Roman" pitchFamily="18" charset="0"/>
                      </a:endParaRPr>
                    </a:p>
                  </a:txBody>
                  <a:tcPr/>
                </a:tc>
                <a:tc>
                  <a:txBody>
                    <a:bodyPr/>
                    <a:lstStyle/>
                    <a:p>
                      <a:r>
                        <a:rPr lang="en-US" sz="1600" smtClean="0">
                          <a:latin typeface="Times New Roman" pitchFamily="18" charset="0"/>
                          <a:cs typeface="Times New Roman" pitchFamily="18" charset="0"/>
                        </a:rPr>
                        <a:t>AUC</a:t>
                      </a:r>
                      <a:endParaRPr lang="en-US" sz="1600" dirty="0">
                        <a:latin typeface="Times New Roman" pitchFamily="18" charset="0"/>
                        <a:cs typeface="Times New Roman" pitchFamily="18" charset="0"/>
                      </a:endParaRPr>
                    </a:p>
                  </a:txBody>
                  <a:tcPr/>
                </a:tc>
              </a:tr>
              <a:tr h="315730">
                <a:tc>
                  <a:txBody>
                    <a:bodyPr/>
                    <a:lstStyle/>
                    <a:p>
                      <a:r>
                        <a:rPr lang="en-US" sz="1600" dirty="0" smtClean="0">
                          <a:latin typeface="Times New Roman" pitchFamily="18" charset="0"/>
                          <a:cs typeface="Times New Roman" pitchFamily="18" charset="0"/>
                        </a:rPr>
                        <a:t>RANDOM FOREST</a:t>
                      </a:r>
                    </a:p>
                  </a:txBody>
                  <a:tcPr/>
                </a:tc>
                <a:tc>
                  <a:txBody>
                    <a:bodyPr/>
                    <a:lstStyle/>
                    <a:p>
                      <a:r>
                        <a:rPr lang="en-US" sz="1600" dirty="0" smtClean="0">
                          <a:latin typeface="Times New Roman" pitchFamily="18" charset="0"/>
                          <a:cs typeface="Times New Roman" pitchFamily="18" charset="0"/>
                        </a:rPr>
                        <a:t>0.91</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0.92</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0.972</a:t>
                      </a:r>
                      <a:endParaRPr lang="en-US" sz="1600" dirty="0">
                        <a:latin typeface="Times New Roman" pitchFamily="18" charset="0"/>
                        <a:cs typeface="Times New Roman" pitchFamily="18" charset="0"/>
                      </a:endParaRPr>
                    </a:p>
                  </a:txBody>
                  <a:tcPr/>
                </a:tc>
              </a:tr>
              <a:tr h="545352">
                <a:tc>
                  <a:txBody>
                    <a:bodyPr/>
                    <a:lstStyle/>
                    <a:p>
                      <a:r>
                        <a:rPr lang="en-US" sz="1600" dirty="0" smtClean="0">
                          <a:latin typeface="Times New Roman" pitchFamily="18" charset="0"/>
                          <a:cs typeface="Times New Roman" pitchFamily="18" charset="0"/>
                        </a:rPr>
                        <a:t>LOGISTIC REGRESSION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0.55</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0.54</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0.566</a:t>
                      </a:r>
                      <a:endParaRPr lang="en-US" sz="1600" dirty="0">
                        <a:latin typeface="Times New Roman" pitchFamily="18" charset="0"/>
                        <a:cs typeface="Times New Roman" pitchFamily="18" charset="0"/>
                      </a:endParaRPr>
                    </a:p>
                  </a:txBody>
                  <a:tcPr/>
                </a:tc>
              </a:tr>
              <a:tr h="315730">
                <a:tc>
                  <a:txBody>
                    <a:bodyPr/>
                    <a:lstStyle/>
                    <a:p>
                      <a:r>
                        <a:rPr lang="en-US" sz="1600" smtClean="0">
                          <a:latin typeface="Times New Roman" pitchFamily="18" charset="0"/>
                          <a:cs typeface="Times New Roman" pitchFamily="18" charset="0"/>
                        </a:rPr>
                        <a:t>XG BOOST</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0.94</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0.94</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0.973</a:t>
                      </a:r>
                      <a:endParaRPr lang="en-US" sz="1600" dirty="0">
                        <a:latin typeface="Times New Roman" pitchFamily="18" charset="0"/>
                        <a:cs typeface="Times New Roman" pitchFamily="18" charset="0"/>
                      </a:endParaRPr>
                    </a:p>
                  </a:txBody>
                  <a:tcPr/>
                </a:tc>
              </a:tr>
              <a:tr h="315730">
                <a:tc>
                  <a:txBody>
                    <a:bodyPr/>
                    <a:lstStyle/>
                    <a:p>
                      <a:r>
                        <a:rPr lang="en-US" sz="1600" dirty="0" smtClean="0">
                          <a:latin typeface="Times New Roman" pitchFamily="18" charset="0"/>
                          <a:cs typeface="Times New Roman" pitchFamily="18" charset="0"/>
                        </a:rPr>
                        <a:t>KNN</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0.80</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0.83</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0.928</a:t>
                      </a:r>
                      <a:endParaRPr lang="en-US" sz="1600" dirty="0">
                        <a:latin typeface="Times New Roman" pitchFamily="18" charset="0"/>
                        <a:cs typeface="Times New Roman" pitchFamily="18" charset="0"/>
                      </a:endParaRPr>
                    </a:p>
                  </a:txBody>
                  <a:tcPr/>
                </a:tc>
              </a:tr>
              <a:tr h="545352">
                <a:tc>
                  <a:txBody>
                    <a:bodyPr/>
                    <a:lstStyle/>
                    <a:p>
                      <a:r>
                        <a:rPr lang="en-US" sz="1600" smtClean="0">
                          <a:latin typeface="Times New Roman" pitchFamily="18" charset="0"/>
                          <a:cs typeface="Times New Roman" pitchFamily="18" charset="0"/>
                        </a:rPr>
                        <a:t>GRADIENT BOOSTING</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0.90</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0.90</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0.95</a:t>
                      </a:r>
                      <a:endParaRPr lang="en-US" sz="1600" dirty="0">
                        <a:latin typeface="Times New Roman" pitchFamily="18" charset="0"/>
                        <a:cs typeface="Times New Roman" pitchFamily="18" charset="0"/>
                      </a:endParaRPr>
                    </a:p>
                  </a:txBody>
                  <a:tcPr/>
                </a:tc>
              </a:tr>
              <a:tr h="315730">
                <a:tc>
                  <a:txBody>
                    <a:bodyPr/>
                    <a:lstStyle/>
                    <a:p>
                      <a:r>
                        <a:rPr lang="en-US" sz="1600" dirty="0" err="1" smtClean="0">
                          <a:latin typeface="Times New Roman" pitchFamily="18" charset="0"/>
                          <a:cs typeface="Times New Roman" pitchFamily="18" charset="0"/>
                        </a:rPr>
                        <a:t>Ada</a:t>
                      </a:r>
                      <a:r>
                        <a:rPr lang="en-US" sz="1600" dirty="0" smtClean="0">
                          <a:latin typeface="Times New Roman" pitchFamily="18" charset="0"/>
                          <a:cs typeface="Times New Roman" pitchFamily="18" charset="0"/>
                        </a:rPr>
                        <a:t> BOOST</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0.69</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0.70</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0.745</a:t>
                      </a:r>
                      <a:endParaRPr lang="en-US" sz="1600" dirty="0">
                        <a:latin typeface="Times New Roman" pitchFamily="18" charset="0"/>
                        <a:cs typeface="Times New Roman" pitchFamily="18" charset="0"/>
                      </a:endParaRPr>
                    </a:p>
                  </a:txBody>
                  <a:tcPr/>
                </a:tc>
              </a:tr>
              <a:tr h="315730">
                <a:tc>
                  <a:txBody>
                    <a:bodyPr/>
                    <a:lstStyle/>
                    <a:p>
                      <a:r>
                        <a:rPr lang="en-US" sz="1600" dirty="0" smtClean="0">
                          <a:latin typeface="Times New Roman" pitchFamily="18" charset="0"/>
                          <a:cs typeface="Times New Roman" pitchFamily="18" charset="0"/>
                        </a:rPr>
                        <a:t>SVC</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0.92</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0.92</a:t>
                      </a:r>
                      <a:endParaRPr lang="en-US" sz="1600" dirty="0">
                        <a:latin typeface="Times New Roman" pitchFamily="18" charset="0"/>
                        <a:cs typeface="Times New Roman" pitchFamily="18" charset="0"/>
                      </a:endParaRPr>
                    </a:p>
                  </a:txBody>
                  <a:tcPr/>
                </a:tc>
                <a:tc>
                  <a:txBody>
                    <a:bodyPr/>
                    <a:lstStyle/>
                    <a:p>
                      <a:r>
                        <a:rPr lang="en-US" sz="1600" dirty="0" smtClean="0">
                          <a:latin typeface="Times New Roman" pitchFamily="18" charset="0"/>
                          <a:cs typeface="Times New Roman" pitchFamily="18" charset="0"/>
                        </a:rPr>
                        <a:t>0.966</a:t>
                      </a:r>
                      <a:endParaRPr lang="en-US" sz="1600" dirty="0">
                        <a:latin typeface="Times New Roman" pitchFamily="18" charset="0"/>
                        <a:cs typeface="Times New Roman" pitchFamily="18" charset="0"/>
                      </a:endParaRPr>
                    </a:p>
                  </a:txBody>
                  <a:tcPr/>
                </a:tc>
              </a:tr>
            </a:tbl>
          </a:graphicData>
        </a:graphic>
      </p:graphicFrame>
      <p:pic>
        <p:nvPicPr>
          <p:cNvPr id="6" name="Picture 5" descr="Screenshot (12).png"/>
          <p:cNvPicPr>
            <a:picLocks noChangeAspect="1"/>
          </p:cNvPicPr>
          <p:nvPr/>
        </p:nvPicPr>
        <p:blipFill>
          <a:blip r:embed="rId2"/>
          <a:stretch>
            <a:fillRect/>
          </a:stretch>
        </p:blipFill>
        <p:spPr>
          <a:xfrm>
            <a:off x="5143504" y="2214554"/>
            <a:ext cx="4000495" cy="3500462"/>
          </a:xfrm>
          <a:prstGeom prst="rect">
            <a:avLst/>
          </a:prstGeom>
        </p:spPr>
      </p:pic>
      <p:pic>
        <p:nvPicPr>
          <p:cNvPr id="7" name="Google Shape;432;p33"/>
          <p:cNvPicPr preferRelativeResize="0"/>
          <p:nvPr/>
        </p:nvPicPr>
        <p:blipFill>
          <a:blip r:embed="rId3">
            <a:alphaModFix/>
          </a:blip>
          <a:stretch>
            <a:fillRect/>
          </a:stretch>
        </p:blipFill>
        <p:spPr>
          <a:xfrm>
            <a:off x="7000892" y="928670"/>
            <a:ext cx="2143108" cy="1643074"/>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071546"/>
            <a:ext cx="8572560" cy="5402407"/>
          </a:xfrm>
        </p:spPr>
        <p:txBody>
          <a:bodyPr>
            <a:normAutofit/>
          </a:bodyPr>
          <a:lstStyle/>
          <a:p>
            <a:pPr>
              <a:buNone/>
            </a:pPr>
            <a:r>
              <a:rPr lang="en-US" sz="1600" b="1"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sp>
        <p:nvSpPr>
          <p:cNvPr id="10" name="Title 1"/>
          <p:cNvSpPr txBox="1">
            <a:spLocks/>
          </p:cNvSpPr>
          <p:nvPr/>
        </p:nvSpPr>
        <p:spPr>
          <a:xfrm>
            <a:off x="142844" y="214290"/>
            <a:ext cx="857256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MODEL COMPARISION</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Picture 6" descr="download (9).png"/>
          <p:cNvPicPr>
            <a:picLocks noChangeAspect="1"/>
          </p:cNvPicPr>
          <p:nvPr/>
        </p:nvPicPr>
        <p:blipFill>
          <a:blip r:embed="rId2"/>
          <a:stretch>
            <a:fillRect/>
          </a:stretch>
        </p:blipFill>
        <p:spPr>
          <a:xfrm>
            <a:off x="285720" y="3500438"/>
            <a:ext cx="8501122" cy="3071834"/>
          </a:xfrm>
          <a:prstGeom prst="rect">
            <a:avLst/>
          </a:prstGeom>
        </p:spPr>
      </p:pic>
      <p:pic>
        <p:nvPicPr>
          <p:cNvPr id="12" name="Picture 11" descr="download (8).png"/>
          <p:cNvPicPr>
            <a:picLocks noChangeAspect="1"/>
          </p:cNvPicPr>
          <p:nvPr/>
        </p:nvPicPr>
        <p:blipFill>
          <a:blip r:embed="rId3"/>
          <a:stretch>
            <a:fillRect/>
          </a:stretch>
        </p:blipFill>
        <p:spPr>
          <a:xfrm>
            <a:off x="4500562" y="928670"/>
            <a:ext cx="4378488" cy="2598615"/>
          </a:xfrm>
          <a:prstGeom prst="rect">
            <a:avLst/>
          </a:prstGeom>
        </p:spPr>
      </p:pic>
      <p:pic>
        <p:nvPicPr>
          <p:cNvPr id="13" name="Picture 12" descr="download (12).png"/>
          <p:cNvPicPr>
            <a:picLocks noChangeAspect="1"/>
          </p:cNvPicPr>
          <p:nvPr/>
        </p:nvPicPr>
        <p:blipFill>
          <a:blip r:embed="rId4" cstate="print"/>
          <a:stretch>
            <a:fillRect/>
          </a:stretch>
        </p:blipFill>
        <p:spPr>
          <a:xfrm>
            <a:off x="357158" y="1000108"/>
            <a:ext cx="4000527" cy="242889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noGrp="1"/>
          </p:cNvSpPr>
          <p:nvPr>
            <p:ph type="title"/>
          </p:nvPr>
        </p:nvSpPr>
        <p:spPr>
          <a:xfrm>
            <a:off x="142844" y="274637"/>
            <a:ext cx="8572560" cy="654051"/>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MODEL EVALUATION</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Content Placeholder 7"/>
          <p:cNvSpPr>
            <a:spLocks noGrp="1"/>
          </p:cNvSpPr>
          <p:nvPr>
            <p:ph idx="1"/>
          </p:nvPr>
        </p:nvSpPr>
        <p:spPr>
          <a:xfrm>
            <a:off x="285720" y="1071546"/>
            <a:ext cx="8643998" cy="5500727"/>
          </a:xfrm>
        </p:spPr>
        <p:txBody>
          <a:bodyPr>
            <a:normAutofit/>
          </a:bodyPr>
          <a:lstStyle/>
          <a:p>
            <a:r>
              <a:rPr lang="en-US" sz="1600" dirty="0" smtClean="0">
                <a:latin typeface="Times New Roman" pitchFamily="18" charset="0"/>
                <a:cs typeface="Times New Roman" pitchFamily="18" charset="0"/>
              </a:rPr>
              <a:t>The Receiver Operating Characteristic (ROC) curve illustrates the trade-off between the true positive rate (sensitivity) and false positive rate (1-specificity) across different thresholds. With an Area Under the Curve (AUC) of 0.97, our model demonstrates reasonably good discriminative power. </a:t>
            </a:r>
          </a:p>
          <a:p>
            <a:r>
              <a:rPr lang="en-US" sz="1600" dirty="0" smtClean="0">
                <a:latin typeface="Times New Roman" pitchFamily="18" charset="0"/>
                <a:cs typeface="Times New Roman" pitchFamily="18" charset="0"/>
              </a:rPr>
              <a:t>The confusion matrix provides an insight into our model's ability to correctly classify positive and negative instances. </a:t>
            </a:r>
          </a:p>
          <a:p>
            <a:endParaRPr lang="en-US" sz="1400" dirty="0">
              <a:latin typeface="Times New Roman" pitchFamily="18" charset="0"/>
              <a:cs typeface="Times New Roman" pitchFamily="18" charset="0"/>
            </a:endParaRPr>
          </a:p>
        </p:txBody>
      </p:sp>
      <p:pic>
        <p:nvPicPr>
          <p:cNvPr id="9" name="Picture 8" descr="download (11).png"/>
          <p:cNvPicPr>
            <a:picLocks noChangeAspect="1"/>
          </p:cNvPicPr>
          <p:nvPr/>
        </p:nvPicPr>
        <p:blipFill>
          <a:blip r:embed="rId2"/>
          <a:stretch>
            <a:fillRect/>
          </a:stretch>
        </p:blipFill>
        <p:spPr>
          <a:xfrm>
            <a:off x="4357686" y="2643182"/>
            <a:ext cx="4578526" cy="3857652"/>
          </a:xfrm>
          <a:prstGeom prst="rect">
            <a:avLst/>
          </a:prstGeom>
        </p:spPr>
      </p:pic>
      <p:pic>
        <p:nvPicPr>
          <p:cNvPr id="10" name="Picture 9" descr="download (15).png"/>
          <p:cNvPicPr>
            <a:picLocks noChangeAspect="1"/>
          </p:cNvPicPr>
          <p:nvPr/>
        </p:nvPicPr>
        <p:blipFill>
          <a:blip r:embed="rId3"/>
          <a:stretch>
            <a:fillRect/>
          </a:stretch>
        </p:blipFill>
        <p:spPr>
          <a:xfrm>
            <a:off x="214282" y="2928934"/>
            <a:ext cx="4000528" cy="350046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071546"/>
            <a:ext cx="7467600" cy="5402407"/>
          </a:xfrm>
        </p:spPr>
        <p:txBody>
          <a:bodyPr>
            <a:normAutofit/>
          </a:bodyPr>
          <a:lstStyle/>
          <a:p>
            <a:r>
              <a:rPr lang="en-US" sz="1800" dirty="0" smtClean="0"/>
              <a:t>Based on the summary plot, it shows that chloramines , ph and sulfate give the most impact on the model decision.</a:t>
            </a:r>
            <a:endParaRPr lang="en-US" sz="1800" dirty="0">
              <a:latin typeface="Times New Roman" pitchFamily="18" charset="0"/>
              <a:cs typeface="Times New Roman" pitchFamily="18" charset="0"/>
            </a:endParaRPr>
          </a:p>
        </p:txBody>
      </p:sp>
      <p:sp>
        <p:nvSpPr>
          <p:cNvPr id="8" name="Title 1"/>
          <p:cNvSpPr txBox="1">
            <a:spLocks/>
          </p:cNvSpPr>
          <p:nvPr/>
        </p:nvSpPr>
        <p:spPr>
          <a:xfrm>
            <a:off x="142844" y="214290"/>
            <a:ext cx="8643998"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FEATURE IMPORTANCE</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6" name="Picture 5" descr="download (10).png"/>
          <p:cNvPicPr>
            <a:picLocks noChangeAspect="1"/>
          </p:cNvPicPr>
          <p:nvPr/>
        </p:nvPicPr>
        <p:blipFill>
          <a:blip r:embed="rId2"/>
          <a:stretch>
            <a:fillRect/>
          </a:stretch>
        </p:blipFill>
        <p:spPr>
          <a:xfrm>
            <a:off x="214282" y="1928802"/>
            <a:ext cx="8613666" cy="467202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654032"/>
          </a:xfrm>
        </p:spPr>
        <p:txBody>
          <a:bodyPr>
            <a:normAutofit fontScale="90000"/>
          </a:bodyPr>
          <a:lstStyle/>
          <a:p>
            <a:r>
              <a:rPr lang="en-US" dirty="0" smtClean="0"/>
              <a:t>CONCLUSION</a:t>
            </a:r>
            <a:endParaRPr lang="en-US" dirty="0"/>
          </a:p>
        </p:txBody>
      </p:sp>
      <p:sp>
        <p:nvSpPr>
          <p:cNvPr id="3" name="Content Placeholder 2"/>
          <p:cNvSpPr>
            <a:spLocks noGrp="1"/>
          </p:cNvSpPr>
          <p:nvPr>
            <p:ph idx="1"/>
          </p:nvPr>
        </p:nvSpPr>
        <p:spPr>
          <a:xfrm>
            <a:off x="214282" y="1000108"/>
            <a:ext cx="8429684" cy="5643603"/>
          </a:xfrm>
        </p:spPr>
        <p:txBody>
          <a:bodyPr>
            <a:normAutofit/>
          </a:bodyPr>
          <a:lstStyle/>
          <a:p>
            <a:endParaRPr lang="en-US" sz="1800" b="1" dirty="0" smtClean="0">
              <a:latin typeface="Times New Roman" pitchFamily="18" charset="0"/>
              <a:cs typeface="Times New Roman" pitchFamily="18" charset="0"/>
            </a:endParaRPr>
          </a:p>
          <a:p>
            <a:endParaRPr lang="en-US" sz="1800" b="1" dirty="0" smtClean="0">
              <a:latin typeface="Times New Roman" pitchFamily="18" charset="0"/>
              <a:cs typeface="Times New Roman" pitchFamily="18" charset="0"/>
            </a:endParaRPr>
          </a:p>
          <a:p>
            <a:pPr>
              <a:buNone/>
            </a:pPr>
            <a:r>
              <a:rPr lang="en-US" sz="1800" dirty="0" smtClean="0"/>
              <a:t>     This water </a:t>
            </a:r>
            <a:r>
              <a:rPr lang="en-US" sz="1800" dirty="0" err="1" smtClean="0"/>
              <a:t>potability</a:t>
            </a:r>
            <a:r>
              <a:rPr lang="en-US" sz="1800" dirty="0" smtClean="0"/>
              <a:t> prediction project aimed to assess the safety of drinking water based on various water quality parameters. </a:t>
            </a:r>
            <a:endParaRPr lang="en-US" sz="1800" dirty="0" smtClean="0">
              <a:latin typeface="Times New Roman" pitchFamily="18" charset="0"/>
              <a:cs typeface="Times New Roman" pitchFamily="18" charset="0"/>
            </a:endParaRPr>
          </a:p>
          <a:p>
            <a:pPr>
              <a:buNone/>
            </a:pPr>
            <a:endParaRPr lang="en-US" sz="1800" b="1" dirty="0" smtClean="0">
              <a:latin typeface="Times New Roman" pitchFamily="18" charset="0"/>
              <a:cs typeface="Times New Roman" pitchFamily="18" charset="0"/>
            </a:endParaRPr>
          </a:p>
          <a:p>
            <a:r>
              <a:rPr lang="en-US" sz="1800" b="1" dirty="0" smtClean="0">
                <a:latin typeface="Times New Roman" pitchFamily="18" charset="0"/>
                <a:cs typeface="Times New Roman" pitchFamily="18" charset="0"/>
              </a:rPr>
              <a:t>Model Performance:</a:t>
            </a:r>
            <a:r>
              <a:rPr lang="en-US" sz="1800" dirty="0" smtClean="0">
                <a:latin typeface="Times New Roman" pitchFamily="18" charset="0"/>
                <a:cs typeface="Times New Roman" pitchFamily="18" charset="0"/>
              </a:rPr>
              <a:t> We explored various machine learning algorithms, Among which, </a:t>
            </a:r>
            <a:r>
              <a:rPr lang="en-US" sz="1800" dirty="0" err="1" smtClean="0">
                <a:latin typeface="Times New Roman" pitchFamily="18" charset="0"/>
                <a:cs typeface="Times New Roman" pitchFamily="18" charset="0"/>
              </a:rPr>
              <a:t>XGBoost</a:t>
            </a:r>
            <a:r>
              <a:rPr lang="en-US" sz="1800" dirty="0" smtClean="0">
                <a:latin typeface="Times New Roman" pitchFamily="18" charset="0"/>
                <a:cs typeface="Times New Roman" pitchFamily="18" charset="0"/>
              </a:rPr>
              <a:t> yielded the highest accuracy of  </a:t>
            </a:r>
            <a:r>
              <a:rPr lang="en-US" sz="1800" dirty="0" err="1" smtClean="0">
                <a:latin typeface="Times New Roman" pitchFamily="18" charset="0"/>
                <a:cs typeface="Times New Roman" pitchFamily="18" charset="0"/>
              </a:rPr>
              <a:t>approximatly</a:t>
            </a:r>
            <a:r>
              <a:rPr lang="en-US" sz="1800" dirty="0" smtClean="0">
                <a:latin typeface="Times New Roman" pitchFamily="18" charset="0"/>
                <a:cs typeface="Times New Roman" pitchFamily="18" charset="0"/>
              </a:rPr>
              <a:t> 94% on our dataset.</a:t>
            </a:r>
          </a:p>
          <a:p>
            <a:r>
              <a:rPr lang="en-US" sz="1800" b="1" dirty="0" smtClean="0">
                <a:latin typeface="Times New Roman" pitchFamily="18" charset="0"/>
                <a:cs typeface="Times New Roman" pitchFamily="18" charset="0"/>
              </a:rPr>
              <a:t>Model Evaluation:</a:t>
            </a:r>
            <a:r>
              <a:rPr lang="en-US" sz="1800" dirty="0" smtClean="0">
                <a:latin typeface="Times New Roman" pitchFamily="18" charset="0"/>
                <a:cs typeface="Times New Roman" pitchFamily="18" charset="0"/>
              </a:rPr>
              <a:t> We employed evaluation metrics such as Confusion Matrix and the ROC Curve, </a:t>
            </a:r>
            <a:r>
              <a:rPr lang="en-US" sz="1800" dirty="0" err="1" smtClean="0">
                <a:latin typeface="Times New Roman" pitchFamily="18" charset="0"/>
                <a:cs typeface="Times New Roman" pitchFamily="18" charset="0"/>
              </a:rPr>
              <a:t>precision,recall</a:t>
            </a:r>
            <a:r>
              <a:rPr lang="en-US" sz="1800" dirty="0" smtClean="0">
                <a:latin typeface="Times New Roman" pitchFamily="18" charset="0"/>
                <a:cs typeface="Times New Roman" pitchFamily="18" charset="0"/>
              </a:rPr>
              <a:t>, F1 score. The ROC Curve, with an AUC of 0.97, demonstrated our model's discrimination capability.</a:t>
            </a:r>
          </a:p>
          <a:p>
            <a:r>
              <a:rPr lang="en-IN" sz="1800" b="1" dirty="0" smtClean="0">
                <a:latin typeface="Times New Roman" pitchFamily="18" charset="0"/>
                <a:cs typeface="Times New Roman" pitchFamily="18" charset="0"/>
              </a:rPr>
              <a:t>Feature Importance: </a:t>
            </a:r>
            <a:r>
              <a:rPr lang="en-US" sz="1800" dirty="0" smtClean="0"/>
              <a:t>Based on the summary plot, it shows that chloramines , ph and sulfate give the most impact on the model decision.</a:t>
            </a:r>
            <a:endParaRPr lang="en-US" sz="1800" dirty="0" smtClean="0">
              <a:latin typeface="Times New Roman" pitchFamily="18" charset="0"/>
              <a:cs typeface="Times New Roman" pitchFamily="18" charset="0"/>
            </a:endParaRPr>
          </a:p>
          <a:p>
            <a:r>
              <a:rPr lang="en-US" sz="1800" b="1" dirty="0" smtClean="0">
                <a:latin typeface="Times New Roman" pitchFamily="18" charset="0"/>
                <a:cs typeface="Times New Roman" pitchFamily="18" charset="0"/>
              </a:rPr>
              <a:t>Continual Improvement:</a:t>
            </a:r>
            <a:r>
              <a:rPr lang="en-US" sz="1800" dirty="0" smtClean="0">
                <a:latin typeface="Times New Roman" pitchFamily="18" charset="0"/>
                <a:cs typeface="Times New Roman" pitchFamily="18" charset="0"/>
              </a:rPr>
              <a:t> While achieving a 94% accuracy is promising, there's room for improvement. We can further fine-tune </a:t>
            </a:r>
            <a:r>
              <a:rPr lang="en-US" sz="1800" dirty="0" err="1" smtClean="0">
                <a:latin typeface="Times New Roman" pitchFamily="18" charset="0"/>
                <a:cs typeface="Times New Roman" pitchFamily="18" charset="0"/>
              </a:rPr>
              <a:t>hyperparameters</a:t>
            </a:r>
            <a:r>
              <a:rPr lang="en-US" sz="1800" dirty="0" smtClean="0">
                <a:latin typeface="Times New Roman" pitchFamily="18" charset="0"/>
                <a:cs typeface="Times New Roman" pitchFamily="18" charset="0"/>
              </a:rPr>
              <a:t>, explore feature engineering techniques, or consider ensemble methods to enhance model performance.</a:t>
            </a:r>
          </a:p>
        </p:txBody>
      </p:sp>
      <p:sp>
        <p:nvSpPr>
          <p:cNvPr id="5" name="Title 1"/>
          <p:cNvSpPr txBox="1">
            <a:spLocks/>
          </p:cNvSpPr>
          <p:nvPr/>
        </p:nvSpPr>
        <p:spPr>
          <a:xfrm>
            <a:off x="142844" y="214290"/>
            <a:ext cx="8643998" cy="642943"/>
          </a:xfrm>
          <a:prstGeom prst="rect">
            <a:avLst/>
          </a:prstGeom>
          <a:solidFill>
            <a:schemeClr val="accent1">
              <a:lumMod val="40000"/>
              <a:lumOff val="60000"/>
            </a:schemeClr>
          </a:solidFill>
        </p:spPr>
        <p:txBody>
          <a:bodyPr vert="horz" anchor="b">
            <a:normAutofit/>
          </a:bodyPr>
          <a:lstStyle/>
          <a:p>
            <a:pPr lvl="0" algn="ctr">
              <a:spcBef>
                <a:spcPct val="0"/>
              </a:spcBef>
            </a:pPr>
            <a:r>
              <a:rPr kumimoji="0" lang="en-US" sz="3200" b="1" i="0" u="none" strike="noStrike" kern="1200" cap="small" spc="0" normalizeH="0" baseline="0" noProof="0" dirty="0" smtClean="0">
                <a:ln>
                  <a:noFill/>
                </a:ln>
                <a:solidFill>
                  <a:schemeClr val="tx1"/>
                </a:solidFill>
                <a:effectLst/>
                <a:uLnTx/>
                <a:uFillTx/>
                <a:latin typeface="Times New Roman" pitchFamily="18" charset="0"/>
                <a:ea typeface="+mj-ea"/>
                <a:cs typeface="Times New Roman" pitchFamily="18" charset="0"/>
              </a:rPr>
              <a:t>CONCLUSION</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2910" y="3071810"/>
            <a:ext cx="5610212" cy="785819"/>
          </a:xfrm>
        </p:spPr>
        <p:txBody>
          <a:bodyPr>
            <a:normAutofit/>
          </a:bodyPr>
          <a:lstStyle/>
          <a:p>
            <a:r>
              <a:rPr lang="en-US" sz="4400" b="1" dirty="0" smtClean="0"/>
              <a:t>              </a:t>
            </a:r>
            <a:r>
              <a:rPr lang="en-US" sz="4400" b="1" dirty="0" smtClean="0">
                <a:latin typeface="Times New Roman" pitchFamily="18" charset="0"/>
                <a:cs typeface="Times New Roman" pitchFamily="18" charset="0"/>
              </a:rPr>
              <a:t>THANK YOU </a:t>
            </a:r>
            <a:endParaRPr lang="en-US" sz="4400" b="1" dirty="0">
              <a:latin typeface="Times New Roman" pitchFamily="18" charset="0"/>
              <a:cs typeface="Times New Roman" pitchFamily="18" charset="0"/>
            </a:endParaRPr>
          </a:p>
        </p:txBody>
      </p:sp>
      <p:pic>
        <p:nvPicPr>
          <p:cNvPr id="3" name="Google Shape;1666;p46"/>
          <p:cNvPicPr preferRelativeResize="0"/>
          <p:nvPr/>
        </p:nvPicPr>
        <p:blipFill>
          <a:blip r:embed="rId2">
            <a:alphaModFix/>
          </a:blip>
          <a:stretch>
            <a:fillRect/>
          </a:stretch>
        </p:blipFill>
        <p:spPr>
          <a:xfrm>
            <a:off x="5715008" y="3929066"/>
            <a:ext cx="3143272" cy="2660266"/>
          </a:xfrm>
          <a:prstGeom prst="rect">
            <a:avLst/>
          </a:prstGeom>
          <a:noFill/>
          <a:ln>
            <a:noFill/>
          </a:ln>
        </p:spPr>
      </p:pic>
      <p:pic>
        <p:nvPicPr>
          <p:cNvPr id="5" name="Google Shape;131;p25"/>
          <p:cNvPicPr preferRelativeResize="0"/>
          <p:nvPr/>
        </p:nvPicPr>
        <p:blipFill rotWithShape="1">
          <a:blip r:embed="rId3">
            <a:alphaModFix/>
          </a:blip>
          <a:srcRect t="23446" b="32481"/>
          <a:stretch/>
        </p:blipFill>
        <p:spPr>
          <a:xfrm>
            <a:off x="1000100" y="928670"/>
            <a:ext cx="2321475" cy="1021075"/>
          </a:xfrm>
          <a:prstGeom prst="rect">
            <a:avLst/>
          </a:prstGeom>
          <a:noFill/>
          <a:ln>
            <a:noFill/>
          </a:ln>
        </p:spPr>
      </p:pic>
      <p:pic>
        <p:nvPicPr>
          <p:cNvPr id="6" name="Google Shape;131;p25"/>
          <p:cNvPicPr preferRelativeResize="0"/>
          <p:nvPr/>
        </p:nvPicPr>
        <p:blipFill rotWithShape="1">
          <a:blip r:embed="rId3">
            <a:alphaModFix/>
          </a:blip>
          <a:srcRect t="23446" b="32481"/>
          <a:stretch/>
        </p:blipFill>
        <p:spPr>
          <a:xfrm>
            <a:off x="1152500" y="1081070"/>
            <a:ext cx="2321475" cy="1021075"/>
          </a:xfrm>
          <a:prstGeom prst="rect">
            <a:avLst/>
          </a:prstGeom>
          <a:noFill/>
          <a:ln>
            <a:noFill/>
          </a:ln>
        </p:spPr>
      </p:pic>
      <p:pic>
        <p:nvPicPr>
          <p:cNvPr id="7" name="Google Shape;131;p25"/>
          <p:cNvPicPr preferRelativeResize="0"/>
          <p:nvPr/>
        </p:nvPicPr>
        <p:blipFill rotWithShape="1">
          <a:blip r:embed="rId3">
            <a:alphaModFix/>
          </a:blip>
          <a:srcRect t="23446" b="32481"/>
          <a:stretch/>
        </p:blipFill>
        <p:spPr>
          <a:xfrm>
            <a:off x="1304900" y="1233470"/>
            <a:ext cx="2321475" cy="10210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166"/>
            <a:ext cx="9144000" cy="642943"/>
          </a:xfrm>
          <a:solidFill>
            <a:schemeClr val="accent1">
              <a:lumMod val="40000"/>
              <a:lumOff val="60000"/>
            </a:schemeClr>
          </a:solidFill>
        </p:spPr>
        <p:txBody>
          <a:bodyPr>
            <a:normAutofit/>
          </a:bodyPr>
          <a:lstStyle/>
          <a:p>
            <a:pPr algn="ctr"/>
            <a:r>
              <a:rPr lang="en-US" sz="3600" b="1" dirty="0" smtClean="0">
                <a:solidFill>
                  <a:schemeClr val="tx1"/>
                </a:solidFill>
                <a:latin typeface="Times New Roman" pitchFamily="18" charset="0"/>
                <a:cs typeface="Times New Roman" pitchFamily="18" charset="0"/>
              </a:rPr>
              <a:t>OBJECTIVE</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sz="half" idx="1"/>
          </p:nvPr>
        </p:nvSpPr>
        <p:spPr>
          <a:xfrm>
            <a:off x="457200" y="1500173"/>
            <a:ext cx="5686436" cy="5143536"/>
          </a:xfrm>
        </p:spPr>
        <p:txBody>
          <a:bodyPr>
            <a:noAutofit/>
          </a:bodyPr>
          <a:lstStyle/>
          <a:p>
            <a:r>
              <a:rPr lang="en-US" sz="2000" dirty="0" smtClean="0">
                <a:latin typeface="Times New Roman" pitchFamily="18" charset="0"/>
                <a:cs typeface="Times New Roman" pitchFamily="18" charset="0"/>
              </a:rPr>
              <a:t>The primary objective of this machine learning project is to develop a predictive model capable of determining water </a:t>
            </a:r>
            <a:r>
              <a:rPr lang="en-US" sz="2000" dirty="0" err="1" smtClean="0">
                <a:latin typeface="Times New Roman" pitchFamily="18" charset="0"/>
                <a:cs typeface="Times New Roman" pitchFamily="18" charset="0"/>
              </a:rPr>
              <a:t>potability</a:t>
            </a:r>
            <a:r>
              <a:rPr lang="en-US" sz="2000" dirty="0" smtClean="0">
                <a:latin typeface="Times New Roman" pitchFamily="18" charset="0"/>
                <a:cs typeface="Times New Roman" pitchFamily="18" charset="0"/>
              </a:rPr>
              <a:t> based on key quality parameters. </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By analyzing features such as pH, hardness, </a:t>
            </a:r>
            <a:r>
              <a:rPr lang="en-US" sz="2000" dirty="0" err="1" smtClean="0">
                <a:latin typeface="Times New Roman" pitchFamily="18" charset="0"/>
                <a:cs typeface="Times New Roman" pitchFamily="18" charset="0"/>
              </a:rPr>
              <a:t>chloramine</a:t>
            </a:r>
            <a:r>
              <a:rPr lang="en-US" sz="2000" dirty="0" smtClean="0">
                <a:latin typeface="Times New Roman" pitchFamily="18" charset="0"/>
                <a:cs typeface="Times New Roman" pitchFamily="18" charset="0"/>
              </a:rPr>
              <a:t> concentration, and more, the model aims to provide accurate predictions regarding the safety of drinking water. </a:t>
            </a:r>
            <a:endParaRPr lang="en-US" sz="2000" dirty="0">
              <a:latin typeface="Times New Roman" pitchFamily="18" charset="0"/>
              <a:cs typeface="Times New Roman" pitchFamily="18" charset="0"/>
            </a:endParaRPr>
          </a:p>
        </p:txBody>
      </p:sp>
      <p:grpSp>
        <p:nvGrpSpPr>
          <p:cNvPr id="4" name="Google Shape;125;p25"/>
          <p:cNvGrpSpPr/>
          <p:nvPr/>
        </p:nvGrpSpPr>
        <p:grpSpPr>
          <a:xfrm>
            <a:off x="7895245" y="428604"/>
            <a:ext cx="1248755" cy="1262648"/>
            <a:chOff x="48990" y="170953"/>
            <a:chExt cx="1248755" cy="1262648"/>
          </a:xfrm>
        </p:grpSpPr>
        <p:pic>
          <p:nvPicPr>
            <p:cNvPr id="5" name="Google Shape;126;p25"/>
            <p:cNvPicPr preferRelativeResize="0"/>
            <p:nvPr/>
          </p:nvPicPr>
          <p:blipFill>
            <a:blip r:embed="rId2" cstate="print">
              <a:alphaModFix/>
            </a:blip>
            <a:stretch>
              <a:fillRect/>
            </a:stretch>
          </p:blipFill>
          <p:spPr>
            <a:xfrm flipH="1">
              <a:off x="48991" y="639301"/>
              <a:ext cx="795891" cy="794300"/>
            </a:xfrm>
            <a:prstGeom prst="rect">
              <a:avLst/>
            </a:prstGeom>
            <a:noFill/>
            <a:ln>
              <a:noFill/>
            </a:ln>
          </p:spPr>
        </p:pic>
        <p:pic>
          <p:nvPicPr>
            <p:cNvPr id="6" name="Google Shape;127;p25"/>
            <p:cNvPicPr preferRelativeResize="0"/>
            <p:nvPr/>
          </p:nvPicPr>
          <p:blipFill>
            <a:blip r:embed="rId3" cstate="print">
              <a:alphaModFix/>
            </a:blip>
            <a:stretch>
              <a:fillRect/>
            </a:stretch>
          </p:blipFill>
          <p:spPr>
            <a:xfrm rot="10208908" flipH="1">
              <a:off x="686685" y="215275"/>
              <a:ext cx="566846" cy="565706"/>
            </a:xfrm>
            <a:prstGeom prst="rect">
              <a:avLst/>
            </a:prstGeom>
            <a:noFill/>
            <a:ln>
              <a:noFill/>
            </a:ln>
          </p:spPr>
        </p:pic>
        <p:pic>
          <p:nvPicPr>
            <p:cNvPr id="7" name="Google Shape;128;p25"/>
            <p:cNvPicPr preferRelativeResize="0"/>
            <p:nvPr/>
          </p:nvPicPr>
          <p:blipFill>
            <a:blip r:embed="rId4" cstate="print">
              <a:alphaModFix/>
            </a:blip>
            <a:stretch>
              <a:fillRect/>
            </a:stretch>
          </p:blipFill>
          <p:spPr>
            <a:xfrm flipH="1">
              <a:off x="424790" y="290935"/>
              <a:ext cx="316140" cy="315500"/>
            </a:xfrm>
            <a:prstGeom prst="rect">
              <a:avLst/>
            </a:prstGeom>
            <a:noFill/>
            <a:ln>
              <a:noFill/>
            </a:ln>
          </p:spPr>
        </p:pic>
        <p:pic>
          <p:nvPicPr>
            <p:cNvPr id="8" name="Google Shape;129;p25"/>
            <p:cNvPicPr preferRelativeResize="0"/>
            <p:nvPr/>
          </p:nvPicPr>
          <p:blipFill>
            <a:blip r:embed="rId5" cstate="print">
              <a:alphaModFix/>
            </a:blip>
            <a:stretch>
              <a:fillRect/>
            </a:stretch>
          </p:blipFill>
          <p:spPr>
            <a:xfrm flipH="1">
              <a:off x="62904" y="997835"/>
              <a:ext cx="165954" cy="165623"/>
            </a:xfrm>
            <a:prstGeom prst="rect">
              <a:avLst/>
            </a:prstGeom>
            <a:noFill/>
            <a:ln>
              <a:noFill/>
            </a:ln>
          </p:spPr>
        </p:pic>
      </p:grpSp>
      <p:pic>
        <p:nvPicPr>
          <p:cNvPr id="9" name="Google Shape;1667;p46"/>
          <p:cNvPicPr preferRelativeResize="0"/>
          <p:nvPr/>
        </p:nvPicPr>
        <p:blipFill>
          <a:blip r:embed="rId6">
            <a:alphaModFix/>
          </a:blip>
          <a:stretch>
            <a:fillRect/>
          </a:stretch>
        </p:blipFill>
        <p:spPr>
          <a:xfrm>
            <a:off x="6215074" y="2857496"/>
            <a:ext cx="2711650" cy="3357586"/>
          </a:xfrm>
          <a:prstGeom prst="rect">
            <a:avLst/>
          </a:prstGeom>
          <a:noFill/>
          <a:ln>
            <a:noFill/>
          </a:ln>
        </p:spPr>
      </p:pic>
      <p:grpSp>
        <p:nvGrpSpPr>
          <p:cNvPr id="10" name="Google Shape;125;p25"/>
          <p:cNvGrpSpPr/>
          <p:nvPr/>
        </p:nvGrpSpPr>
        <p:grpSpPr>
          <a:xfrm>
            <a:off x="4572000" y="4929198"/>
            <a:ext cx="1248755" cy="1262648"/>
            <a:chOff x="48990" y="170953"/>
            <a:chExt cx="1248755" cy="1262648"/>
          </a:xfrm>
        </p:grpSpPr>
        <p:pic>
          <p:nvPicPr>
            <p:cNvPr id="11" name="Google Shape;126;p25"/>
            <p:cNvPicPr preferRelativeResize="0"/>
            <p:nvPr/>
          </p:nvPicPr>
          <p:blipFill>
            <a:blip r:embed="rId2" cstate="print">
              <a:alphaModFix/>
            </a:blip>
            <a:stretch>
              <a:fillRect/>
            </a:stretch>
          </p:blipFill>
          <p:spPr>
            <a:xfrm flipH="1">
              <a:off x="48991" y="639301"/>
              <a:ext cx="795891" cy="794300"/>
            </a:xfrm>
            <a:prstGeom prst="rect">
              <a:avLst/>
            </a:prstGeom>
            <a:noFill/>
            <a:ln>
              <a:noFill/>
            </a:ln>
          </p:spPr>
        </p:pic>
        <p:pic>
          <p:nvPicPr>
            <p:cNvPr id="12" name="Google Shape;127;p25"/>
            <p:cNvPicPr preferRelativeResize="0"/>
            <p:nvPr/>
          </p:nvPicPr>
          <p:blipFill>
            <a:blip r:embed="rId3" cstate="print">
              <a:alphaModFix/>
            </a:blip>
            <a:stretch>
              <a:fillRect/>
            </a:stretch>
          </p:blipFill>
          <p:spPr>
            <a:xfrm rot="10208908" flipH="1">
              <a:off x="686685" y="215275"/>
              <a:ext cx="566846" cy="565706"/>
            </a:xfrm>
            <a:prstGeom prst="rect">
              <a:avLst/>
            </a:prstGeom>
            <a:noFill/>
            <a:ln>
              <a:noFill/>
            </a:ln>
          </p:spPr>
        </p:pic>
        <p:pic>
          <p:nvPicPr>
            <p:cNvPr id="13" name="Google Shape;128;p25"/>
            <p:cNvPicPr preferRelativeResize="0"/>
            <p:nvPr/>
          </p:nvPicPr>
          <p:blipFill>
            <a:blip r:embed="rId4" cstate="print">
              <a:alphaModFix/>
            </a:blip>
            <a:stretch>
              <a:fillRect/>
            </a:stretch>
          </p:blipFill>
          <p:spPr>
            <a:xfrm flipH="1">
              <a:off x="424790" y="290935"/>
              <a:ext cx="316140" cy="315500"/>
            </a:xfrm>
            <a:prstGeom prst="rect">
              <a:avLst/>
            </a:prstGeom>
            <a:noFill/>
            <a:ln>
              <a:noFill/>
            </a:ln>
          </p:spPr>
        </p:pic>
        <p:pic>
          <p:nvPicPr>
            <p:cNvPr id="14" name="Google Shape;129;p25"/>
            <p:cNvPicPr preferRelativeResize="0"/>
            <p:nvPr/>
          </p:nvPicPr>
          <p:blipFill>
            <a:blip r:embed="rId5" cstate="print">
              <a:alphaModFix/>
            </a:blip>
            <a:stretch>
              <a:fillRect/>
            </a:stretch>
          </p:blipFill>
          <p:spPr>
            <a:xfrm flipH="1">
              <a:off x="62904" y="997835"/>
              <a:ext cx="165954" cy="165623"/>
            </a:xfrm>
            <a:prstGeom prst="rect">
              <a:avLst/>
            </a:prstGeom>
            <a:noFill/>
            <a:ln>
              <a:no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7543800" cy="798496"/>
          </a:xfrm>
        </p:spPr>
        <p:txBody>
          <a:bodyPr>
            <a:normAutofit fontScale="90000"/>
          </a:bodyPr>
          <a:lstStyle/>
          <a:p>
            <a:pPr algn="ctr"/>
            <a:r>
              <a:rPr lang="en-US" b="1" dirty="0" smtClean="0"/>
              <a:t>Dataset Overview</a:t>
            </a:r>
            <a:endParaRPr lang="en-US" dirty="0"/>
          </a:p>
        </p:txBody>
      </p:sp>
      <p:sp>
        <p:nvSpPr>
          <p:cNvPr id="4" name="Content Placeholder 3"/>
          <p:cNvSpPr>
            <a:spLocks noGrp="1"/>
          </p:cNvSpPr>
          <p:nvPr>
            <p:ph sz="quarter" idx="2"/>
          </p:nvPr>
        </p:nvSpPr>
        <p:spPr>
          <a:xfrm>
            <a:off x="714349" y="1357299"/>
            <a:ext cx="4786346" cy="5000660"/>
          </a:xfrm>
        </p:spPr>
        <p:txBody>
          <a:bodyPr>
            <a:normAutofit/>
          </a:bodyPr>
          <a:lstStyle/>
          <a:p>
            <a:r>
              <a:rPr lang="en-US" sz="2000" dirty="0" smtClean="0">
                <a:latin typeface="Times New Roman" pitchFamily="18" charset="0"/>
                <a:cs typeface="Times New Roman" pitchFamily="18" charset="0"/>
              </a:rPr>
              <a:t>The dataset encompasses various water quality parameters crucial for assessing </a:t>
            </a:r>
            <a:r>
              <a:rPr lang="en-US" sz="2000" dirty="0" err="1" smtClean="0">
                <a:latin typeface="Times New Roman" pitchFamily="18" charset="0"/>
                <a:cs typeface="Times New Roman" pitchFamily="18" charset="0"/>
              </a:rPr>
              <a:t>potability</a:t>
            </a:r>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Key features include pH levels, hardness, </a:t>
            </a:r>
            <a:r>
              <a:rPr lang="en-US" sz="2000" dirty="0" err="1" smtClean="0">
                <a:latin typeface="Times New Roman" pitchFamily="18" charset="0"/>
                <a:cs typeface="Times New Roman" pitchFamily="18" charset="0"/>
              </a:rPr>
              <a:t>chloramine</a:t>
            </a:r>
            <a:r>
              <a:rPr lang="en-US" sz="2000" dirty="0" smtClean="0">
                <a:latin typeface="Times New Roman" pitchFamily="18" charset="0"/>
                <a:cs typeface="Times New Roman" pitchFamily="18" charset="0"/>
              </a:rPr>
              <a:t>, sulfate concentration, conductivity, organic carbon, </a:t>
            </a:r>
            <a:r>
              <a:rPr lang="en-US" sz="2000" dirty="0" err="1" smtClean="0">
                <a:latin typeface="Times New Roman" pitchFamily="18" charset="0"/>
                <a:cs typeface="Times New Roman" pitchFamily="18" charset="0"/>
              </a:rPr>
              <a:t>trihalomethanes</a:t>
            </a:r>
            <a:r>
              <a:rPr lang="en-US" sz="2000" dirty="0" smtClean="0">
                <a:latin typeface="Times New Roman" pitchFamily="18" charset="0"/>
                <a:cs typeface="Times New Roman" pitchFamily="18" charset="0"/>
              </a:rPr>
              <a:t>, turbidity, and the </a:t>
            </a:r>
            <a:r>
              <a:rPr lang="en-US" sz="2000" dirty="0" err="1" smtClean="0">
                <a:latin typeface="Times New Roman" pitchFamily="18" charset="0"/>
                <a:cs typeface="Times New Roman" pitchFamily="18" charset="0"/>
              </a:rPr>
              <a:t>potability</a:t>
            </a:r>
            <a:r>
              <a:rPr lang="en-US" sz="2000" dirty="0" smtClean="0">
                <a:latin typeface="Times New Roman" pitchFamily="18" charset="0"/>
                <a:cs typeface="Times New Roman" pitchFamily="18" charset="0"/>
              </a:rPr>
              <a:t> indicator.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These parameters offer a comprehensive insight into water safety.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7" name="Title 1"/>
          <p:cNvSpPr txBox="1">
            <a:spLocks/>
          </p:cNvSpPr>
          <p:nvPr/>
        </p:nvSpPr>
        <p:spPr>
          <a:xfrm>
            <a:off x="0" y="357166"/>
            <a:ext cx="9144000" cy="642943"/>
          </a:xfrm>
          <a:prstGeom prst="rect">
            <a:avLst/>
          </a:prstGeom>
          <a:solidFill>
            <a:schemeClr val="accent1">
              <a:lumMod val="40000"/>
              <a:lumOff val="60000"/>
            </a:schemeClr>
          </a:solidFill>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small" spc="0" normalizeH="0" baseline="0" noProof="0" dirty="0" smtClean="0">
                <a:ln>
                  <a:noFill/>
                </a:ln>
                <a:solidFill>
                  <a:schemeClr val="tx1"/>
                </a:solidFill>
                <a:effectLst/>
                <a:uLnTx/>
                <a:uFillTx/>
                <a:latin typeface="Times New Roman" pitchFamily="18" charset="0"/>
                <a:ea typeface="+mj-ea"/>
                <a:cs typeface="Times New Roman" pitchFamily="18" charset="0"/>
              </a:rPr>
              <a:t>DATASET OVERVIEW</a:t>
            </a:r>
            <a:endParaRPr kumimoji="0" lang="en-US" sz="36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5" name="Google Shape;307;p31"/>
          <p:cNvPicPr preferRelativeResize="0"/>
          <p:nvPr/>
        </p:nvPicPr>
        <p:blipFill>
          <a:blip r:embed="rId2">
            <a:alphaModFix/>
          </a:blip>
          <a:stretch>
            <a:fillRect/>
          </a:stretch>
        </p:blipFill>
        <p:spPr>
          <a:xfrm>
            <a:off x="5257310" y="1357298"/>
            <a:ext cx="3886690" cy="5286412"/>
          </a:xfrm>
          <a:prstGeom prst="rect">
            <a:avLst/>
          </a:prstGeom>
          <a:noFill/>
          <a:ln>
            <a:noFill/>
          </a:ln>
        </p:spPr>
      </p:pic>
      <p:grpSp>
        <p:nvGrpSpPr>
          <p:cNvPr id="6" name="Google Shape;125;p25"/>
          <p:cNvGrpSpPr/>
          <p:nvPr/>
        </p:nvGrpSpPr>
        <p:grpSpPr>
          <a:xfrm>
            <a:off x="214282" y="5595352"/>
            <a:ext cx="1248755" cy="1262648"/>
            <a:chOff x="48990" y="170953"/>
            <a:chExt cx="1248755" cy="1262648"/>
          </a:xfrm>
        </p:grpSpPr>
        <p:pic>
          <p:nvPicPr>
            <p:cNvPr id="8" name="Google Shape;126;p25"/>
            <p:cNvPicPr preferRelativeResize="0"/>
            <p:nvPr/>
          </p:nvPicPr>
          <p:blipFill>
            <a:blip r:embed="rId3" cstate="print">
              <a:alphaModFix/>
            </a:blip>
            <a:stretch>
              <a:fillRect/>
            </a:stretch>
          </p:blipFill>
          <p:spPr>
            <a:xfrm flipH="1">
              <a:off x="48991" y="639301"/>
              <a:ext cx="795891" cy="794300"/>
            </a:xfrm>
            <a:prstGeom prst="rect">
              <a:avLst/>
            </a:prstGeom>
            <a:noFill/>
            <a:ln>
              <a:noFill/>
            </a:ln>
          </p:spPr>
        </p:pic>
        <p:pic>
          <p:nvPicPr>
            <p:cNvPr id="9" name="Google Shape;127;p25"/>
            <p:cNvPicPr preferRelativeResize="0"/>
            <p:nvPr/>
          </p:nvPicPr>
          <p:blipFill>
            <a:blip r:embed="rId4" cstate="print">
              <a:alphaModFix/>
            </a:blip>
            <a:stretch>
              <a:fillRect/>
            </a:stretch>
          </p:blipFill>
          <p:spPr>
            <a:xfrm rot="10208908" flipH="1">
              <a:off x="686685" y="215275"/>
              <a:ext cx="566846" cy="565706"/>
            </a:xfrm>
            <a:prstGeom prst="rect">
              <a:avLst/>
            </a:prstGeom>
            <a:noFill/>
            <a:ln>
              <a:noFill/>
            </a:ln>
          </p:spPr>
        </p:pic>
        <p:pic>
          <p:nvPicPr>
            <p:cNvPr id="10" name="Google Shape;128;p25"/>
            <p:cNvPicPr preferRelativeResize="0"/>
            <p:nvPr/>
          </p:nvPicPr>
          <p:blipFill>
            <a:blip r:embed="rId5" cstate="print">
              <a:alphaModFix/>
            </a:blip>
            <a:stretch>
              <a:fillRect/>
            </a:stretch>
          </p:blipFill>
          <p:spPr>
            <a:xfrm flipH="1">
              <a:off x="424790" y="290935"/>
              <a:ext cx="316140" cy="315500"/>
            </a:xfrm>
            <a:prstGeom prst="rect">
              <a:avLst/>
            </a:prstGeom>
            <a:noFill/>
            <a:ln>
              <a:noFill/>
            </a:ln>
          </p:spPr>
        </p:pic>
        <p:pic>
          <p:nvPicPr>
            <p:cNvPr id="11" name="Google Shape;129;p25"/>
            <p:cNvPicPr preferRelativeResize="0"/>
            <p:nvPr/>
          </p:nvPicPr>
          <p:blipFill>
            <a:blip r:embed="rId6" cstate="print">
              <a:alphaModFix/>
            </a:blip>
            <a:stretch>
              <a:fillRect/>
            </a:stretch>
          </p:blipFill>
          <p:spPr>
            <a:xfrm flipH="1">
              <a:off x="62904" y="997835"/>
              <a:ext cx="165954" cy="165623"/>
            </a:xfrm>
            <a:prstGeom prst="rect">
              <a:avLst/>
            </a:prstGeom>
            <a:noFill/>
            <a:ln>
              <a:noFill/>
            </a:ln>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Exploratory Data Analysis</a:t>
            </a:r>
            <a:br>
              <a:rPr lang="en-US" b="1" dirty="0" smtClean="0"/>
            </a:br>
            <a:endParaRPr lang="en-US" dirty="0"/>
          </a:p>
        </p:txBody>
      </p:sp>
      <p:sp>
        <p:nvSpPr>
          <p:cNvPr id="3" name="Content Placeholder 2"/>
          <p:cNvSpPr>
            <a:spLocks noGrp="1"/>
          </p:cNvSpPr>
          <p:nvPr>
            <p:ph idx="1"/>
          </p:nvPr>
        </p:nvSpPr>
        <p:spPr>
          <a:xfrm>
            <a:off x="428596" y="1285860"/>
            <a:ext cx="7972452" cy="5257800"/>
          </a:xfrm>
        </p:spPr>
        <p:txBody>
          <a:bodyPr>
            <a:normAutofit/>
          </a:bodyPr>
          <a:lstStyle/>
          <a:p>
            <a:pPr>
              <a:buNone/>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Let’s have a look at the data:</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This dataset has 3276, data points and 10features along with their target label. The first 5 rows appeared as shown above.</a:t>
            </a:r>
            <a:endParaRPr lang="en-US" sz="2000" dirty="0">
              <a:latin typeface="Times New Roman" pitchFamily="18" charset="0"/>
              <a:cs typeface="Times New Roman" pitchFamily="18" charset="0"/>
            </a:endParaRPr>
          </a:p>
        </p:txBody>
      </p:sp>
      <p:sp>
        <p:nvSpPr>
          <p:cNvPr id="5" name="Title 1"/>
          <p:cNvSpPr txBox="1">
            <a:spLocks/>
          </p:cNvSpPr>
          <p:nvPr/>
        </p:nvSpPr>
        <p:spPr>
          <a:xfrm>
            <a:off x="0" y="642918"/>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Picture 6" descr="Screenshot (9).png"/>
          <p:cNvPicPr>
            <a:picLocks noChangeAspect="1"/>
          </p:cNvPicPr>
          <p:nvPr/>
        </p:nvPicPr>
        <p:blipFill>
          <a:blip r:embed="rId2"/>
          <a:stretch>
            <a:fillRect/>
          </a:stretch>
        </p:blipFill>
        <p:spPr>
          <a:xfrm>
            <a:off x="500034" y="2143116"/>
            <a:ext cx="8143931" cy="28575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1"/>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457200" y="1214421"/>
            <a:ext cx="7467600" cy="5259531"/>
          </a:xfrm>
        </p:spPr>
        <p:txBody>
          <a:bodyPr/>
          <a:lstStyle/>
          <a:p>
            <a:pPr>
              <a:buNone/>
            </a:pPr>
            <a:r>
              <a:rPr lang="en-US" b="1" dirty="0" smtClean="0"/>
              <a:t>Distribution of classes</a:t>
            </a:r>
          </a:p>
          <a:p>
            <a:endParaRPr lang="en-US" b="1" dirty="0" smtClean="0"/>
          </a:p>
          <a:p>
            <a:endParaRPr lang="en-US" dirty="0"/>
          </a:p>
        </p:txBody>
      </p:sp>
      <p:sp>
        <p:nvSpPr>
          <p:cNvPr id="8" name="Title 1"/>
          <p:cNvSpPr txBox="1">
            <a:spLocks/>
          </p:cNvSpPr>
          <p:nvPr/>
        </p:nvSpPr>
        <p:spPr>
          <a:xfrm>
            <a:off x="0" y="357166"/>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7" name="Picture 6" descr="Screenshot (10).png"/>
          <p:cNvPicPr>
            <a:picLocks noChangeAspect="1"/>
          </p:cNvPicPr>
          <p:nvPr/>
        </p:nvPicPr>
        <p:blipFill>
          <a:blip r:embed="rId2"/>
          <a:stretch>
            <a:fillRect/>
          </a:stretch>
        </p:blipFill>
        <p:spPr>
          <a:xfrm>
            <a:off x="428596" y="1714488"/>
            <a:ext cx="7192379" cy="1309861"/>
          </a:xfrm>
          <a:prstGeom prst="rect">
            <a:avLst/>
          </a:prstGeom>
        </p:spPr>
      </p:pic>
      <p:pic>
        <p:nvPicPr>
          <p:cNvPr id="9" name="Picture 8" descr="download.png"/>
          <p:cNvPicPr>
            <a:picLocks noChangeAspect="1"/>
          </p:cNvPicPr>
          <p:nvPr/>
        </p:nvPicPr>
        <p:blipFill>
          <a:blip r:embed="rId3"/>
          <a:stretch>
            <a:fillRect/>
          </a:stretch>
        </p:blipFill>
        <p:spPr>
          <a:xfrm>
            <a:off x="214282" y="3071810"/>
            <a:ext cx="5020066" cy="3575311"/>
          </a:xfrm>
          <a:prstGeom prst="rect">
            <a:avLst/>
          </a:prstGeom>
        </p:spPr>
      </p:pic>
      <p:sp>
        <p:nvSpPr>
          <p:cNvPr id="10" name="Round Diagonal Corner Rectangle 9"/>
          <p:cNvSpPr/>
          <p:nvPr/>
        </p:nvSpPr>
        <p:spPr>
          <a:xfrm>
            <a:off x="5643570" y="2714620"/>
            <a:ext cx="2857520" cy="3429024"/>
          </a:xfrm>
          <a:prstGeom prst="round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imes New Roman" pitchFamily="18" charset="0"/>
                <a:cs typeface="Times New Roman" pitchFamily="18" charset="0"/>
              </a:rPr>
              <a:t>The percentage of potable water instances in our dataset is 10.75%, while the percentage of non-potable water instances is 89.25%. This indicates an imbalance in the data distribution. we need to consider this in our </a:t>
            </a:r>
            <a:r>
              <a:rPr lang="en-US" sz="1600" dirty="0" smtClean="0">
                <a:solidFill>
                  <a:schemeClr val="tx1"/>
                </a:solidFill>
                <a:latin typeface="Times New Roman" pitchFamily="18" charset="0"/>
                <a:cs typeface="Times New Roman" pitchFamily="18" charset="0"/>
              </a:rPr>
              <a:t>modeling</a:t>
            </a:r>
            <a:endParaRPr lang="en-US" sz="16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a:bodyPr>
          <a:lstStyle/>
          <a:p>
            <a:pPr>
              <a:buNone/>
            </a:pPr>
            <a:endParaRPr lang="en-US" sz="1600" b="1" i="1" dirty="0" smtClean="0"/>
          </a:p>
          <a:p>
            <a:pPr>
              <a:buNone/>
            </a:pPr>
            <a:r>
              <a:rPr lang="en-US" sz="1600" b="1" i="1" dirty="0" smtClean="0"/>
              <a:t>   </a:t>
            </a:r>
            <a:r>
              <a:rPr lang="en-US" b="1" i="1" dirty="0" smtClean="0"/>
              <a:t>Missing values</a:t>
            </a:r>
          </a:p>
          <a:p>
            <a:endParaRPr lang="en-US" dirty="0" smtClean="0"/>
          </a:p>
          <a:p>
            <a:endParaRPr lang="en-US" dirty="0" smtClean="0"/>
          </a:p>
          <a:p>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t>In our dataset, there are missing values present in the columns for Sulfate, pH, </a:t>
            </a:r>
            <a:r>
              <a:rPr lang="en-US" sz="1800" dirty="0" err="1" smtClean="0"/>
              <a:t>Trihalomethanes</a:t>
            </a:r>
            <a:r>
              <a:rPr lang="en-US" sz="1800" dirty="0" smtClean="0"/>
              <a:t>, and Solids. Notably, the Sulfate and pH columns exhibit a higher prevalence of missing values compared to the others.</a:t>
            </a:r>
            <a:endParaRPr lang="en-US" sz="1800" dirty="0">
              <a:latin typeface="Times New Roman" pitchFamily="18" charset="0"/>
              <a:cs typeface="Times New Roman" pitchFamily="18" charset="0"/>
            </a:endParaRPr>
          </a:p>
        </p:txBody>
      </p:sp>
      <p:sp>
        <p:nvSpPr>
          <p:cNvPr id="5" name="Title 1"/>
          <p:cNvSpPr txBox="1">
            <a:spLocks/>
          </p:cNvSpPr>
          <p:nvPr/>
        </p:nvSpPr>
        <p:spPr>
          <a:xfrm>
            <a:off x="0" y="285728"/>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10" name="Picture 9" descr="Screenshot (11).png"/>
          <p:cNvPicPr>
            <a:picLocks noChangeAspect="1"/>
          </p:cNvPicPr>
          <p:nvPr/>
        </p:nvPicPr>
        <p:blipFill>
          <a:blip r:embed="rId2"/>
          <a:stretch>
            <a:fillRect/>
          </a:stretch>
        </p:blipFill>
        <p:spPr>
          <a:xfrm>
            <a:off x="500034" y="1928802"/>
            <a:ext cx="3610479" cy="2286016"/>
          </a:xfrm>
          <a:prstGeom prst="rect">
            <a:avLst/>
          </a:prstGeom>
        </p:spPr>
      </p:pic>
      <p:pic>
        <p:nvPicPr>
          <p:cNvPr id="6" name="Google Shape;536;p36"/>
          <p:cNvPicPr preferRelativeResize="0"/>
          <p:nvPr/>
        </p:nvPicPr>
        <p:blipFill rotWithShape="1">
          <a:blip r:embed="rId3">
            <a:alphaModFix/>
          </a:blip>
          <a:srcRect l="3679" b="2752"/>
          <a:stretch/>
        </p:blipFill>
        <p:spPr>
          <a:xfrm flipH="1">
            <a:off x="4214809" y="1214422"/>
            <a:ext cx="4429155" cy="32659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467600" cy="654032"/>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457200" y="1214421"/>
            <a:ext cx="8186766" cy="5259531"/>
          </a:xfrm>
        </p:spPr>
        <p:txBody>
          <a:bodyPr/>
          <a:lstStyle/>
          <a:p>
            <a:pPr>
              <a:buNone/>
            </a:pPr>
            <a:r>
              <a:rPr lang="en-US" b="1" dirty="0" smtClean="0"/>
              <a:t>Correlation of numeric features</a:t>
            </a:r>
          </a:p>
          <a:p>
            <a:pPr>
              <a:buNone/>
            </a:pPr>
            <a:r>
              <a:rPr lang="en-US" b="1" dirty="0" smtClean="0"/>
              <a:t>      </a:t>
            </a:r>
          </a:p>
          <a:p>
            <a:pPr>
              <a:buNone/>
            </a:pPr>
            <a:r>
              <a:rPr lang="en-US" b="1" dirty="0" smtClean="0"/>
              <a:t>                                                   </a:t>
            </a:r>
          </a:p>
          <a:p>
            <a:pPr>
              <a:buNone/>
            </a:pPr>
            <a:r>
              <a:rPr lang="en-US" b="1" dirty="0" smtClean="0"/>
              <a:t>                                                                                                                  </a:t>
            </a:r>
          </a:p>
          <a:p>
            <a:pPr>
              <a:buNone/>
            </a:pPr>
            <a:endParaRPr lang="en-US" dirty="0" smtClean="0"/>
          </a:p>
        </p:txBody>
      </p:sp>
      <p:sp>
        <p:nvSpPr>
          <p:cNvPr id="7" name="Title 1"/>
          <p:cNvSpPr txBox="1">
            <a:spLocks/>
          </p:cNvSpPr>
          <p:nvPr/>
        </p:nvSpPr>
        <p:spPr>
          <a:xfrm>
            <a:off x="0" y="357166"/>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1682" name="AutoShape 2" descr="blob:https://web.whatsapp.com/1273a654-8b69-4bdd-b8fa-40b0e024f47e"/>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1273a654-8b69-4bdd-b8fa-40b0e024f47e.jpg"/>
          <p:cNvPicPr>
            <a:picLocks noChangeAspect="1"/>
          </p:cNvPicPr>
          <p:nvPr/>
        </p:nvPicPr>
        <p:blipFill>
          <a:blip r:embed="rId2"/>
          <a:stretch>
            <a:fillRect/>
          </a:stretch>
        </p:blipFill>
        <p:spPr>
          <a:xfrm>
            <a:off x="428596" y="1914525"/>
            <a:ext cx="6429420" cy="444343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7467600" cy="582595"/>
          </a:xfrm>
        </p:spPr>
        <p:txBody>
          <a:bodyPr>
            <a:normAutofit fontScale="90000"/>
          </a:bodyPr>
          <a:lstStyle/>
          <a:p>
            <a:r>
              <a:rPr lang="en-US" b="1" dirty="0" smtClean="0"/>
              <a:t>Exploratory Data Analysis</a:t>
            </a:r>
            <a:endParaRPr lang="en-US" dirty="0"/>
          </a:p>
        </p:txBody>
      </p:sp>
      <p:sp>
        <p:nvSpPr>
          <p:cNvPr id="3" name="Content Placeholder 2"/>
          <p:cNvSpPr>
            <a:spLocks noGrp="1"/>
          </p:cNvSpPr>
          <p:nvPr>
            <p:ph idx="1"/>
          </p:nvPr>
        </p:nvSpPr>
        <p:spPr>
          <a:xfrm>
            <a:off x="214282" y="928670"/>
            <a:ext cx="8501122" cy="5786479"/>
          </a:xfrm>
        </p:spPr>
        <p:txBody>
          <a:bodyPr>
            <a:normAutofit lnSpcReduction="10000"/>
          </a:bodyPr>
          <a:lstStyle/>
          <a:p>
            <a:pPr>
              <a:buNone/>
            </a:pPr>
            <a:endParaRPr lang="en-US" sz="1600" b="1" i="1" dirty="0" smtClean="0"/>
          </a:p>
          <a:p>
            <a:pPr>
              <a:buNone/>
            </a:pPr>
            <a:endParaRPr lang="en-US" sz="1600" b="1" i="1" dirty="0" smtClean="0"/>
          </a:p>
          <a:p>
            <a:pPr>
              <a:buNone/>
            </a:pPr>
            <a:endParaRPr lang="en-US" dirty="0" smtClean="0"/>
          </a:p>
          <a:p>
            <a:endParaRPr lang="en-US" dirty="0" smtClean="0"/>
          </a:p>
          <a:p>
            <a:pPr>
              <a:buNone/>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en-US" sz="1800" dirty="0" smtClean="0"/>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Both potable and non potable samples have similar kind of normal distributions.</a:t>
            </a:r>
            <a:endParaRPr lang="en-US" sz="1600" dirty="0">
              <a:latin typeface="Times New Roman" pitchFamily="18" charset="0"/>
              <a:cs typeface="Times New Roman" pitchFamily="18" charset="0"/>
            </a:endParaRPr>
          </a:p>
        </p:txBody>
      </p:sp>
      <p:sp>
        <p:nvSpPr>
          <p:cNvPr id="5" name="Title 1"/>
          <p:cNvSpPr txBox="1">
            <a:spLocks/>
          </p:cNvSpPr>
          <p:nvPr/>
        </p:nvSpPr>
        <p:spPr>
          <a:xfrm>
            <a:off x="0" y="285728"/>
            <a:ext cx="9144000" cy="642943"/>
          </a:xfrm>
          <a:prstGeom prst="rect">
            <a:avLst/>
          </a:prstGeom>
          <a:solidFill>
            <a:schemeClr val="accent1">
              <a:lumMod val="40000"/>
              <a:lumOff val="60000"/>
            </a:schemeClr>
          </a:solidFill>
        </p:spPr>
        <p:txBody>
          <a:bodyPr vert="horz" anchor="b">
            <a:normAutofit/>
          </a:bodyPr>
          <a:lstStyle/>
          <a:p>
            <a:pPr lvl="0" algn="ctr">
              <a:spcBef>
                <a:spcPct val="0"/>
              </a:spcBef>
            </a:pPr>
            <a:r>
              <a:rPr lang="en-US" sz="3200" b="1" dirty="0" smtClean="0">
                <a:latin typeface="Times New Roman" pitchFamily="18" charset="0"/>
                <a:cs typeface="Times New Roman" pitchFamily="18" charset="0"/>
              </a:rPr>
              <a:t>EXPLORATORY  DATA  ANALYSIS</a:t>
            </a:r>
            <a:endParaRPr kumimoji="0" lang="en-US" sz="3200" b="1" i="0" u="none" strike="noStrike" kern="1200" cap="sm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6" name="Picture 5" descr="04d2a94d-4f32-4ea7-9580-6eda7c55dd7e.jpg"/>
          <p:cNvPicPr>
            <a:picLocks noChangeAspect="1"/>
          </p:cNvPicPr>
          <p:nvPr/>
        </p:nvPicPr>
        <p:blipFill>
          <a:blip r:embed="rId2"/>
          <a:stretch>
            <a:fillRect/>
          </a:stretch>
        </p:blipFill>
        <p:spPr>
          <a:xfrm>
            <a:off x="428596" y="1285860"/>
            <a:ext cx="8001055" cy="4714908"/>
          </a:xfrm>
          <a:prstGeom prst="rect">
            <a:avLst/>
          </a:prstGeom>
        </p:spPr>
      </p:pic>
    </p:spTree>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Happy World Water Day! Minitheme by Slidesgo">
  <a:themeElements>
    <a:clrScheme name="Simple Light">
      <a:dk1>
        <a:srgbClr val="191919"/>
      </a:dk1>
      <a:lt1>
        <a:srgbClr val="FFFFFF"/>
      </a:lt1>
      <a:dk2>
        <a:srgbClr val="4387CE"/>
      </a:dk2>
      <a:lt2>
        <a:srgbClr val="4223A5"/>
      </a:lt2>
      <a:accent1>
        <a:srgbClr val="43C7A3"/>
      </a:accent1>
      <a:accent2>
        <a:srgbClr val="FFD9A0"/>
      </a:accent2>
      <a:accent3>
        <a:srgbClr val="FFA187"/>
      </a:accent3>
      <a:accent4>
        <a:srgbClr val="FFFFFF"/>
      </a:accent4>
      <a:accent5>
        <a:srgbClr val="FFFFFF"/>
      </a:accent5>
      <a:accent6>
        <a:srgbClr val="FFFFFF"/>
      </a:accent6>
      <a:hlink>
        <a:srgbClr val="4223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happy-world-water-day-minitheme</Template>
  <TotalTime>2391</TotalTime>
  <Words>1038</Words>
  <Application>Microsoft Office PowerPoint</Application>
  <PresentationFormat>On-screen Show (4:3)</PresentationFormat>
  <Paragraphs>288</Paragraphs>
  <Slides>25</Slides>
  <Notes>1</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Happy World Water Day! Minitheme by Slidesgo</vt:lpstr>
      <vt:lpstr>Slidesgo Final Pages</vt:lpstr>
      <vt:lpstr>1_Slidesgo Final Pages</vt:lpstr>
      <vt:lpstr>Flow</vt:lpstr>
      <vt:lpstr>*                           </vt:lpstr>
      <vt:lpstr>INTRODUCTION</vt:lpstr>
      <vt:lpstr>OBJECTIVE</vt:lpstr>
      <vt:lpstr>Dataset Overview</vt:lpstr>
      <vt:lpstr>Exploratory Data Analysis </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Slide 17</vt:lpstr>
      <vt:lpstr>Slide 18</vt:lpstr>
      <vt:lpstr> Model Selection</vt:lpstr>
      <vt:lpstr>Slide 20</vt:lpstr>
      <vt:lpstr>Slide 21</vt:lpstr>
      <vt:lpstr>MODEL EVALUATION</vt:lpstr>
      <vt:lpstr>Slide 23</vt:lpstr>
      <vt:lpstr>CONCLUSION</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Coupon usage prediction on In-Vehicle Recommendation systems</dc:title>
  <dc:creator>HP</dc:creator>
  <cp:lastModifiedBy>HP</cp:lastModifiedBy>
  <cp:revision>191</cp:revision>
  <dcterms:created xsi:type="dcterms:W3CDTF">2023-09-07T12:53:09Z</dcterms:created>
  <dcterms:modified xsi:type="dcterms:W3CDTF">2023-11-17T05:33:43Z</dcterms:modified>
</cp:coreProperties>
</file>